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80" r:id="rId5"/>
    <p:sldId id="259" r:id="rId6"/>
    <p:sldId id="260" r:id="rId7"/>
    <p:sldId id="261" r:id="rId8"/>
    <p:sldId id="262" r:id="rId9"/>
    <p:sldId id="263" r:id="rId10"/>
    <p:sldId id="265" r:id="rId11"/>
    <p:sldId id="264" r:id="rId12"/>
    <p:sldId id="267" r:id="rId13"/>
    <p:sldId id="283" r:id="rId14"/>
    <p:sldId id="284" r:id="rId15"/>
    <p:sldId id="285" r:id="rId16"/>
    <p:sldId id="282" r:id="rId17"/>
    <p:sldId id="268" r:id="rId18"/>
    <p:sldId id="269" r:id="rId19"/>
    <p:sldId id="270" r:id="rId20"/>
    <p:sldId id="273" r:id="rId21"/>
    <p:sldId id="274" r:id="rId22"/>
    <p:sldId id="275" r:id="rId23"/>
    <p:sldId id="287" r:id="rId24"/>
    <p:sldId id="288" r:id="rId25"/>
    <p:sldId id="289" r:id="rId26"/>
    <p:sldId id="277" r:id="rId27"/>
    <p:sldId id="278" r:id="rId28"/>
    <p:sldId id="286" r:id="rId29"/>
    <p:sldId id="290" r:id="rId30"/>
    <p:sldId id="291" r:id="rId31"/>
    <p:sldId id="292" r:id="rId32"/>
    <p:sldId id="293" r:id="rId33"/>
    <p:sldId id="294" r:id="rId34"/>
    <p:sldId id="295" r:id="rId35"/>
    <p:sldId id="296" r:id="rId36"/>
    <p:sldId id="297" r:id="rId37"/>
    <p:sldId id="298" r:id="rId38"/>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CA655A55-EF2D-40CE-810D-6D9B4BC88ECF}" type="datetimeFigureOut">
              <a:rPr lang="pt-BR" smtClean="0"/>
              <a:t>27/03/2018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933803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CA655A55-EF2D-40CE-810D-6D9B4BC88ECF}" type="datetimeFigureOut">
              <a:rPr lang="pt-BR" smtClean="0"/>
              <a:t>27/03/2018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243571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CA655A55-EF2D-40CE-810D-6D9B4BC88ECF}" type="datetimeFigureOut">
              <a:rPr lang="pt-BR" smtClean="0"/>
              <a:t>27/03/2018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371553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CA655A55-EF2D-40CE-810D-6D9B4BC88ECF}" type="datetimeFigureOut">
              <a:rPr lang="pt-BR" smtClean="0"/>
              <a:t>27/03/2018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3105678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CA655A55-EF2D-40CE-810D-6D9B4BC88ECF}" type="datetimeFigureOut">
              <a:rPr lang="pt-BR" smtClean="0"/>
              <a:t>27/03/2018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2552509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CA655A55-EF2D-40CE-810D-6D9B4BC88ECF}" type="datetimeFigureOut">
              <a:rPr lang="pt-BR" smtClean="0"/>
              <a:t>27/03/2018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1949543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CA655A55-EF2D-40CE-810D-6D9B4BC88ECF}" type="datetimeFigureOut">
              <a:rPr lang="pt-BR" smtClean="0"/>
              <a:t>27/03/2018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1245245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CA655A55-EF2D-40CE-810D-6D9B4BC88ECF}" type="datetimeFigureOut">
              <a:rPr lang="pt-BR" smtClean="0"/>
              <a:t>27/03/2018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2573101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CA655A55-EF2D-40CE-810D-6D9B4BC88ECF}" type="datetimeFigureOut">
              <a:rPr lang="pt-BR" smtClean="0"/>
              <a:t>27/03/2018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335166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CA655A55-EF2D-40CE-810D-6D9B4BC88ECF}" type="datetimeFigureOut">
              <a:rPr lang="pt-BR" smtClean="0"/>
              <a:t>27/03/2018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3528569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CA655A55-EF2D-40CE-810D-6D9B4BC88ECF}" type="datetimeFigureOut">
              <a:rPr lang="pt-BR" smtClean="0"/>
              <a:t>27/03/2018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D202D477-1951-4190-AF0D-A55E588C8E62}" type="slidenum">
              <a:rPr lang="pt-BR" smtClean="0"/>
              <a:t>‹nº›</a:t>
            </a:fld>
            <a:endParaRPr lang="pt-BR"/>
          </a:p>
        </p:txBody>
      </p:sp>
    </p:spTree>
    <p:extLst>
      <p:ext uri="{BB962C8B-B14F-4D97-AF65-F5344CB8AC3E}">
        <p14:creationId xmlns:p14="http://schemas.microsoft.com/office/powerpoint/2010/main" val="2676711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655A55-EF2D-40CE-810D-6D9B4BC88ECF}" type="datetimeFigureOut">
              <a:rPr lang="pt-BR" smtClean="0"/>
              <a:t>27/03/2018</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2D477-1951-4190-AF0D-A55E588C8E62}" type="slidenum">
              <a:rPr lang="pt-BR" smtClean="0"/>
              <a:t>‹nº›</a:t>
            </a:fld>
            <a:endParaRPr lang="pt-BR"/>
          </a:p>
        </p:txBody>
      </p:sp>
    </p:spTree>
    <p:extLst>
      <p:ext uri="{BB962C8B-B14F-4D97-AF65-F5344CB8AC3E}">
        <p14:creationId xmlns:p14="http://schemas.microsoft.com/office/powerpoint/2010/main" val="436290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55670"/>
            <a:ext cx="8928992" cy="6585698"/>
          </a:xfrm>
        </p:spPr>
        <p:txBody>
          <a:bodyPr/>
          <a:lstStyle/>
          <a:p>
            <a:pPr algn="l" fontAlgn="base"/>
            <a:endParaRPr lang="pt-BR" b="1" i="0" cap="all" dirty="0" smtClean="0">
              <a:solidFill>
                <a:srgbClr val="000000"/>
              </a:solidFill>
              <a:effectLst/>
              <a:latin typeface="Open Sans"/>
            </a:endParaRPr>
          </a:p>
          <a:p>
            <a:pPr algn="l" fontAlgn="base"/>
            <a:endParaRPr lang="pt-BR" b="1" i="0" cap="all" dirty="0" smtClean="0">
              <a:solidFill>
                <a:srgbClr val="FF0000"/>
              </a:solidFill>
              <a:effectLst/>
              <a:latin typeface="Open Sans"/>
            </a:endParaRPr>
          </a:p>
          <a:p>
            <a:pPr algn="l" fontAlgn="base"/>
            <a:endParaRPr lang="pt-BR" sz="2800" b="1" i="0" cap="all" dirty="0" smtClean="0">
              <a:solidFill>
                <a:srgbClr val="FF0000"/>
              </a:solidFill>
              <a:effectLst/>
              <a:latin typeface="Arial" panose="020B0604020202020204" pitchFamily="34" charset="0"/>
              <a:cs typeface="Arial" panose="020B0604020202020204" pitchFamily="34" charset="0"/>
            </a:endParaRPr>
          </a:p>
          <a:p>
            <a:pPr algn="l" fontAlgn="base"/>
            <a:endParaRPr lang="pt-BR" sz="2800" b="1" i="0" cap="all" dirty="0" smtClean="0">
              <a:solidFill>
                <a:srgbClr val="FF0000"/>
              </a:solidFill>
              <a:effectLst/>
              <a:latin typeface="Arial" panose="020B0604020202020204" pitchFamily="34" charset="0"/>
              <a:cs typeface="Arial" panose="020B0604020202020204" pitchFamily="34" charset="0"/>
            </a:endParaRPr>
          </a:p>
          <a:p>
            <a:pPr algn="l" fontAlgn="base"/>
            <a:r>
              <a:rPr lang="pt-BR" sz="2800" b="1" i="0" cap="all" dirty="0" smtClean="0">
                <a:solidFill>
                  <a:srgbClr val="FF0000"/>
                </a:solidFill>
                <a:effectLst/>
                <a:latin typeface="Arial" panose="020B0604020202020204" pitchFamily="34" charset="0"/>
                <a:cs typeface="Arial" panose="020B0604020202020204" pitchFamily="34" charset="0"/>
              </a:rPr>
              <a:t>TREINAMENTO BRIGADA DE INCÊNDIO:</a:t>
            </a:r>
          </a:p>
          <a:p>
            <a:pPr algn="l" fontAlgn="base"/>
            <a:endParaRPr lang="pt-BR" b="1" cap="all" dirty="0">
              <a:solidFill>
                <a:srgbClr val="FF0000"/>
              </a:solidFill>
              <a:latin typeface="Open Sans"/>
            </a:endParaRPr>
          </a:p>
          <a:p>
            <a:pPr algn="l" fontAlgn="base"/>
            <a:endParaRPr lang="pt-BR" b="1" cap="all" dirty="0">
              <a:solidFill>
                <a:srgbClr val="FF0000"/>
              </a:solidFill>
              <a:latin typeface="Open Sans"/>
            </a:endParaRPr>
          </a:p>
          <a:p>
            <a:pPr algn="l" fontAlgn="base"/>
            <a:r>
              <a:rPr lang="pt-BR" sz="2800" b="1" i="0" cap="all" dirty="0" smtClean="0">
                <a:solidFill>
                  <a:srgbClr val="C00000"/>
                </a:solidFill>
                <a:effectLst/>
                <a:latin typeface="Arial" panose="020B0604020202020204" pitchFamily="34" charset="0"/>
                <a:cs typeface="Arial" panose="020B0604020202020204" pitchFamily="34" charset="0"/>
              </a:rPr>
              <a:t>Instrutor:</a:t>
            </a:r>
          </a:p>
          <a:p>
            <a:pPr algn="l" fontAlgn="base"/>
            <a:endParaRPr lang="pt-BR" sz="2000" b="1" cap="all" dirty="0" smtClean="0">
              <a:solidFill>
                <a:schemeClr val="tx1"/>
              </a:solidFill>
              <a:latin typeface="Arial" panose="020B0604020202020204" pitchFamily="34" charset="0"/>
              <a:cs typeface="Arial" panose="020B0604020202020204" pitchFamily="34" charset="0"/>
            </a:endParaRPr>
          </a:p>
          <a:p>
            <a:pPr algn="l" fontAlgn="base"/>
            <a:r>
              <a:rPr lang="pt-BR" sz="2000" b="1" cap="all" dirty="0" smtClean="0">
                <a:solidFill>
                  <a:schemeClr val="tx1"/>
                </a:solidFill>
                <a:latin typeface="Arial" panose="020B0604020202020204" pitchFamily="34" charset="0"/>
                <a:cs typeface="Arial" panose="020B0604020202020204" pitchFamily="34" charset="0"/>
              </a:rPr>
              <a:t>Damião Machado.</a:t>
            </a:r>
          </a:p>
          <a:p>
            <a:pPr algn="l" fontAlgn="base"/>
            <a:endParaRPr lang="pt-BR" sz="2000" b="1" i="0" cap="all" dirty="0">
              <a:solidFill>
                <a:schemeClr val="tx1"/>
              </a:solidFill>
              <a:effectLst/>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5923" y="3212976"/>
            <a:ext cx="3024336"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778" y="155670"/>
            <a:ext cx="1818306" cy="118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155670"/>
            <a:ext cx="3343035" cy="118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320770"/>
            <a:ext cx="1772752" cy="138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1850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79512" y="188640"/>
            <a:ext cx="8784976" cy="6480720"/>
          </a:xfrm>
        </p:spPr>
        <p:txBody>
          <a:bodyPr/>
          <a:lstStyle/>
          <a:p>
            <a:pPr lvl="0"/>
            <a:r>
              <a:rPr lang="pt-BR" sz="2800" b="1" dirty="0">
                <a:solidFill>
                  <a:srgbClr val="FF0000"/>
                </a:solidFill>
                <a:latin typeface="Arial" panose="020B0604020202020204" pitchFamily="34" charset="0"/>
                <a:cs typeface="Arial" panose="020B0604020202020204" pitchFamily="34" charset="0"/>
              </a:rPr>
              <a:t>Propagação </a:t>
            </a:r>
            <a:r>
              <a:rPr lang="pt-BR" sz="2800" b="1" dirty="0" smtClean="0">
                <a:solidFill>
                  <a:srgbClr val="FF0000"/>
                </a:solidFill>
                <a:latin typeface="Arial" panose="020B0604020202020204" pitchFamily="34" charset="0"/>
                <a:cs typeface="Arial" panose="020B0604020202020204" pitchFamily="34" charset="0"/>
              </a:rPr>
              <a:t>do Fogo;</a:t>
            </a:r>
          </a:p>
          <a:p>
            <a:pPr lvl="0" algn="l"/>
            <a:endParaRPr lang="pt-BR" sz="2200" b="1" dirty="0" smtClean="0">
              <a:solidFill>
                <a:srgbClr val="C00000"/>
              </a:solidFill>
              <a:latin typeface="Arial" panose="020B0604020202020204" pitchFamily="34" charset="0"/>
              <a:cs typeface="Arial" panose="020B0604020202020204" pitchFamily="34" charset="0"/>
            </a:endParaRPr>
          </a:p>
          <a:p>
            <a:pPr lvl="0" algn="l"/>
            <a:r>
              <a:rPr lang="pt-BR" sz="2200" b="1" dirty="0" smtClean="0">
                <a:solidFill>
                  <a:srgbClr val="C00000"/>
                </a:solidFill>
                <a:latin typeface="Arial" panose="020B0604020202020204" pitchFamily="34" charset="0"/>
                <a:cs typeface="Arial" panose="020B0604020202020204" pitchFamily="34" charset="0"/>
              </a:rPr>
              <a:t>Convecção: </a:t>
            </a:r>
            <a:r>
              <a:rPr lang="pt-BR" sz="2000" dirty="0" smtClean="0">
                <a:solidFill>
                  <a:schemeClr val="tx1"/>
                </a:solidFill>
                <a:latin typeface="Arial" panose="020B0604020202020204" pitchFamily="34" charset="0"/>
                <a:cs typeface="Arial" panose="020B0604020202020204" pitchFamily="34" charset="0"/>
              </a:rPr>
              <a:t>Processo em que uma massa de ar aquecida se desloca do local em chama, levando para outros locais quantidades de calor suficiente para que os materiais combustíveis atinjam seu ponto de combustão. </a:t>
            </a:r>
          </a:p>
          <a:p>
            <a:pPr lvl="0" algn="l"/>
            <a:endParaRPr lang="pt-BR" sz="2000" dirty="0">
              <a:solidFill>
                <a:schemeClr val="tx1"/>
              </a:solidFill>
              <a:latin typeface="Arial" panose="020B0604020202020204" pitchFamily="34" charset="0"/>
              <a:cs typeface="Arial" panose="020B0604020202020204" pitchFamily="34" charset="0"/>
            </a:endParaRPr>
          </a:p>
          <a:p>
            <a:pPr lvl="0" algn="l"/>
            <a:r>
              <a:rPr lang="pt-BR" sz="2000" dirty="0" smtClean="0">
                <a:solidFill>
                  <a:schemeClr val="tx1"/>
                </a:solidFill>
                <a:latin typeface="Arial" panose="020B0604020202020204" pitchFamily="34" charset="0"/>
                <a:cs typeface="Arial" panose="020B0604020202020204" pitchFamily="34" charset="0"/>
              </a:rPr>
              <a:t>Ex. Fumaça que sobe pelo poço de elevador.</a:t>
            </a:r>
          </a:p>
          <a:p>
            <a:pPr lvl="0" algn="l"/>
            <a:endParaRPr lang="pt-BR" sz="2000" dirty="0">
              <a:solidFill>
                <a:srgbClr val="C00000"/>
              </a:solidFill>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356991"/>
            <a:ext cx="6120680" cy="3349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489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79512" y="188640"/>
            <a:ext cx="8712968" cy="6480720"/>
          </a:xfrm>
        </p:spPr>
        <p:txBody>
          <a:bodyPr/>
          <a:lstStyle/>
          <a:p>
            <a:r>
              <a:rPr lang="pt-BR" sz="2800" b="1" dirty="0" smtClean="0">
                <a:solidFill>
                  <a:srgbClr val="FF0000"/>
                </a:solidFill>
                <a:latin typeface="Arial" panose="020B0604020202020204" pitchFamily="34" charset="0"/>
                <a:cs typeface="Arial" panose="020B0604020202020204" pitchFamily="34" charset="0"/>
              </a:rPr>
              <a:t>Propagação do Fogo;</a:t>
            </a:r>
          </a:p>
          <a:p>
            <a:pPr algn="l"/>
            <a:endParaRPr lang="pt-BR" sz="2200" b="1" dirty="0" smtClean="0">
              <a:solidFill>
                <a:srgbClr val="C00000"/>
              </a:solidFill>
              <a:latin typeface="Arial" panose="020B0604020202020204" pitchFamily="34" charset="0"/>
              <a:cs typeface="Arial" panose="020B0604020202020204" pitchFamily="34" charset="0"/>
            </a:endParaRPr>
          </a:p>
          <a:p>
            <a:pPr algn="l"/>
            <a:r>
              <a:rPr lang="pt-BR" sz="2200" b="1" dirty="0" smtClean="0">
                <a:solidFill>
                  <a:srgbClr val="C00000"/>
                </a:solidFill>
                <a:latin typeface="Arial" panose="020B0604020202020204" pitchFamily="34" charset="0"/>
                <a:cs typeface="Arial" panose="020B0604020202020204" pitchFamily="34" charset="0"/>
              </a:rPr>
              <a:t>Irradiação: </a:t>
            </a:r>
            <a:r>
              <a:rPr lang="pt-BR" sz="2000" dirty="0" smtClean="0">
                <a:solidFill>
                  <a:schemeClr val="tx1"/>
                </a:solidFill>
                <a:latin typeface="Arial" panose="020B0604020202020204" pitchFamily="34" charset="0"/>
                <a:cs typeface="Arial" panose="020B0604020202020204" pitchFamily="34" charset="0"/>
              </a:rPr>
              <a:t>É a emissão continua de energia da superfície de todos os corpos e em forma de ondas eletromagnética</a:t>
            </a:r>
            <a:endParaRPr lang="pt-BR" sz="2000" dirty="0">
              <a:solidFill>
                <a:schemeClr val="tx1"/>
              </a:solidFill>
              <a:latin typeface="Arial" panose="020B0604020202020204" pitchFamily="34" charset="0"/>
              <a:cs typeface="Arial" panose="020B0604020202020204" pitchFamily="34" charset="0"/>
            </a:endParaRPr>
          </a:p>
          <a:p>
            <a:pPr algn="l"/>
            <a:endParaRPr lang="pt-BR" sz="2000" dirty="0" smtClean="0">
              <a:solidFill>
                <a:schemeClr val="tx1"/>
              </a:solidFill>
              <a:latin typeface="Arial" panose="020B0604020202020204" pitchFamily="34" charset="0"/>
              <a:cs typeface="Arial" panose="020B0604020202020204" pitchFamily="34" charset="0"/>
            </a:endParaRPr>
          </a:p>
          <a:p>
            <a:pPr algn="l"/>
            <a:r>
              <a:rPr lang="pt-BR" sz="2000" dirty="0" smtClean="0">
                <a:solidFill>
                  <a:schemeClr val="tx1"/>
                </a:solidFill>
                <a:latin typeface="Arial" panose="020B0604020202020204" pitchFamily="34" charset="0"/>
                <a:cs typeface="Arial" panose="020B0604020202020204" pitchFamily="34" charset="0"/>
              </a:rPr>
              <a:t>Ex. Sol aquecendo aterra, uma parede quente irradiando calor para outra parede.</a:t>
            </a:r>
            <a:endParaRPr lang="pt-BR" sz="2000" dirty="0" smtClean="0">
              <a:solidFill>
                <a:srgbClr val="C00000"/>
              </a:solidFill>
              <a:latin typeface="Arial" panose="020B0604020202020204" pitchFamily="34" charset="0"/>
              <a:cs typeface="Arial" panose="020B0604020202020204" pitchFamily="34" charset="0"/>
            </a:endParaRPr>
          </a:p>
          <a:p>
            <a:endParaRPr lang="pt-BR" b="1"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996952"/>
            <a:ext cx="44481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925" y="2996952"/>
            <a:ext cx="4302571"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2810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856984" cy="6624736"/>
          </a:xfrm>
        </p:spPr>
        <p:txBody>
          <a:bodyPr/>
          <a:lstStyle/>
          <a:p>
            <a:r>
              <a:rPr lang="pt-BR" sz="2800" b="1" dirty="0" smtClean="0">
                <a:solidFill>
                  <a:srgbClr val="FF0000"/>
                </a:solidFill>
                <a:latin typeface="Arial" panose="020B0604020202020204" pitchFamily="34" charset="0"/>
                <a:cs typeface="Arial" panose="020B0604020202020204" pitchFamily="34" charset="0"/>
              </a:rPr>
              <a:t>Classes de incêndio;</a:t>
            </a:r>
          </a:p>
          <a:p>
            <a:endParaRPr lang="pt-BR" sz="2800" b="1" dirty="0" smtClean="0">
              <a:solidFill>
                <a:srgbClr val="FF0000"/>
              </a:solidFill>
              <a:latin typeface="Arial" panose="020B0604020202020204" pitchFamily="34" charset="0"/>
              <a:cs typeface="Arial" panose="020B0604020202020204" pitchFamily="34" charset="0"/>
            </a:endParaRPr>
          </a:p>
          <a:p>
            <a:endParaRPr lang="pt-BR" b="1" dirty="0">
              <a:solidFill>
                <a:schemeClr val="tx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836711"/>
            <a:ext cx="8712968" cy="5688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20262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88640"/>
            <a:ext cx="8856984" cy="6552728"/>
          </a:xfrm>
        </p:spPr>
        <p:txBody>
          <a:bodyPr/>
          <a:lstStyle/>
          <a:p>
            <a:pPr lvl="0"/>
            <a:r>
              <a:rPr lang="pt-BR" sz="2800" dirty="0">
                <a:solidFill>
                  <a:srgbClr val="FF0000"/>
                </a:solidFill>
                <a:latin typeface="Arial" panose="020B0604020202020204" pitchFamily="34" charset="0"/>
                <a:cs typeface="Arial" panose="020B0604020202020204" pitchFamily="34" charset="0"/>
              </a:rPr>
              <a:t>Agentes </a:t>
            </a:r>
            <a:r>
              <a:rPr lang="pt-BR" sz="2800" dirty="0" smtClean="0">
                <a:solidFill>
                  <a:srgbClr val="FF0000"/>
                </a:solidFill>
                <a:latin typeface="Arial" panose="020B0604020202020204" pitchFamily="34" charset="0"/>
                <a:cs typeface="Arial" panose="020B0604020202020204" pitchFamily="34" charset="0"/>
              </a:rPr>
              <a:t>extintores</a:t>
            </a:r>
            <a:r>
              <a:rPr lang="pt-BR" sz="2800" dirty="0">
                <a:solidFill>
                  <a:srgbClr val="FF0000"/>
                </a:solidFill>
                <a:latin typeface="Arial" panose="020B0604020202020204" pitchFamily="34" charset="0"/>
                <a:cs typeface="Arial" panose="020B0604020202020204" pitchFamily="34" charset="0"/>
              </a:rPr>
              <a:t>:</a:t>
            </a:r>
            <a:endParaRPr lang="pt-BR" sz="2800" dirty="0" smtClean="0">
              <a:solidFill>
                <a:srgbClr val="FF0000"/>
              </a:solidFill>
              <a:latin typeface="Arial" panose="020B0604020202020204" pitchFamily="34" charset="0"/>
              <a:cs typeface="Arial" panose="020B0604020202020204" pitchFamily="34" charset="0"/>
            </a:endParaRPr>
          </a:p>
          <a:p>
            <a:pPr lvl="0" algn="l"/>
            <a:r>
              <a:rPr lang="pt-BR" sz="2800" dirty="0">
                <a:solidFill>
                  <a:srgbClr val="FF0000"/>
                </a:solidFill>
                <a:latin typeface="Arial" panose="020B0604020202020204" pitchFamily="34" charset="0"/>
                <a:cs typeface="Arial" panose="020B0604020202020204" pitchFamily="34" charset="0"/>
              </a:rPr>
              <a:t> </a:t>
            </a:r>
            <a:endParaRPr lang="pt-BR" sz="2800" dirty="0" smtClean="0">
              <a:solidFill>
                <a:srgbClr val="FF0000"/>
              </a:solidFill>
              <a:latin typeface="Arial" panose="020B0604020202020204" pitchFamily="34" charset="0"/>
              <a:cs typeface="Arial" panose="020B0604020202020204" pitchFamily="34" charset="0"/>
            </a:endParaRPr>
          </a:p>
          <a:p>
            <a:pPr lvl="0" algn="l"/>
            <a:r>
              <a:rPr lang="pt-BR" sz="2800" dirty="0">
                <a:solidFill>
                  <a:srgbClr val="FF0000"/>
                </a:solidFill>
                <a:latin typeface="Arial" panose="020B0604020202020204" pitchFamily="34" charset="0"/>
                <a:cs typeface="Arial" panose="020B0604020202020204" pitchFamily="34" charset="0"/>
              </a:rPr>
              <a:t> </a:t>
            </a:r>
            <a:r>
              <a:rPr lang="pt-BR" sz="2300" dirty="0" smtClean="0">
                <a:solidFill>
                  <a:schemeClr val="tx1"/>
                </a:solidFill>
                <a:latin typeface="Arial" panose="020B0604020202020204" pitchFamily="34" charset="0"/>
                <a:cs typeface="Arial" panose="020B0604020202020204" pitchFamily="34" charset="0"/>
              </a:rPr>
              <a:t>Extintor de água pressurizada;</a:t>
            </a:r>
          </a:p>
          <a:p>
            <a:pPr lvl="0" algn="l"/>
            <a:endParaRPr lang="pt-BR" sz="2300" dirty="0">
              <a:solidFill>
                <a:schemeClr val="tx1"/>
              </a:solidFill>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822" y="2204864"/>
            <a:ext cx="6264697" cy="450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154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79512" y="116632"/>
            <a:ext cx="8784976" cy="6624736"/>
          </a:xfrm>
        </p:spPr>
        <p:txBody>
          <a:bodyPr/>
          <a:lstStyle/>
          <a:p>
            <a:pPr lvl="0"/>
            <a:r>
              <a:rPr lang="pt-BR" sz="2800" dirty="0">
                <a:solidFill>
                  <a:srgbClr val="FF0000"/>
                </a:solidFill>
                <a:latin typeface="Arial" panose="020B0604020202020204" pitchFamily="34" charset="0"/>
                <a:cs typeface="Arial" panose="020B0604020202020204" pitchFamily="34" charset="0"/>
              </a:rPr>
              <a:t>Agentes </a:t>
            </a:r>
            <a:r>
              <a:rPr lang="pt-BR" sz="2800" dirty="0" smtClean="0">
                <a:solidFill>
                  <a:srgbClr val="FF0000"/>
                </a:solidFill>
                <a:latin typeface="Arial" panose="020B0604020202020204" pitchFamily="34" charset="0"/>
                <a:cs typeface="Arial" panose="020B0604020202020204" pitchFamily="34" charset="0"/>
              </a:rPr>
              <a:t>extintores</a:t>
            </a:r>
            <a:r>
              <a:rPr lang="pt-BR" sz="2800" dirty="0">
                <a:solidFill>
                  <a:srgbClr val="FF0000"/>
                </a:solidFill>
                <a:latin typeface="Arial" panose="020B0604020202020204" pitchFamily="34" charset="0"/>
                <a:cs typeface="Arial" panose="020B0604020202020204" pitchFamily="34" charset="0"/>
              </a:rPr>
              <a:t>:</a:t>
            </a:r>
            <a:endParaRPr lang="pt-BR" sz="2800" dirty="0" smtClean="0">
              <a:solidFill>
                <a:srgbClr val="FF0000"/>
              </a:solidFill>
              <a:latin typeface="Arial" panose="020B0604020202020204" pitchFamily="34" charset="0"/>
              <a:cs typeface="Arial" panose="020B0604020202020204" pitchFamily="34" charset="0"/>
            </a:endParaRPr>
          </a:p>
          <a:p>
            <a:pPr lvl="0" algn="l"/>
            <a:r>
              <a:rPr lang="pt-BR" sz="2800" dirty="0" smtClean="0">
                <a:solidFill>
                  <a:srgbClr val="FF0000"/>
                </a:solidFill>
                <a:latin typeface="Arial" panose="020B0604020202020204" pitchFamily="34" charset="0"/>
                <a:cs typeface="Arial" panose="020B0604020202020204" pitchFamily="34" charset="0"/>
              </a:rPr>
              <a:t> </a:t>
            </a:r>
          </a:p>
          <a:p>
            <a:pPr lvl="0" algn="l"/>
            <a:r>
              <a:rPr lang="pt-BR" sz="2800" dirty="0">
                <a:solidFill>
                  <a:srgbClr val="FF0000"/>
                </a:solidFill>
                <a:latin typeface="Arial" panose="020B0604020202020204" pitchFamily="34" charset="0"/>
                <a:cs typeface="Arial" panose="020B0604020202020204" pitchFamily="34" charset="0"/>
              </a:rPr>
              <a:t> </a:t>
            </a:r>
            <a:r>
              <a:rPr lang="pt-BR" sz="2300" dirty="0" smtClean="0">
                <a:solidFill>
                  <a:schemeClr val="tx1"/>
                </a:solidFill>
                <a:latin typeface="Arial" panose="020B0604020202020204" pitchFamily="34" charset="0"/>
                <a:cs typeface="Arial" panose="020B0604020202020204" pitchFamily="34" charset="0"/>
              </a:rPr>
              <a:t>Extintor de Pó químico; </a:t>
            </a:r>
            <a:endParaRPr lang="pt-BR" sz="2300" dirty="0">
              <a:solidFill>
                <a:schemeClr val="tx1"/>
              </a:solidFill>
              <a:latin typeface="Arial" panose="020B0604020202020204" pitchFamily="34" charset="0"/>
              <a:cs typeface="Arial" panose="020B0604020202020204" pitchFamily="34" charset="0"/>
            </a:endParaRPr>
          </a:p>
          <a:p>
            <a:pPr lvl="0" algn="l"/>
            <a:endParaRPr lang="pt-BR" sz="2800" dirty="0">
              <a:solidFill>
                <a:schemeClr val="tx1"/>
              </a:solidFill>
              <a:latin typeface="Arial" panose="020B0604020202020204" pitchFamily="34" charset="0"/>
              <a:cs typeface="Arial" panose="020B0604020202020204" pitchFamily="34" charset="0"/>
            </a:endParaRPr>
          </a:p>
          <a:p>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089024"/>
            <a:ext cx="5472608" cy="458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867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856984" cy="6624736"/>
          </a:xfrm>
        </p:spPr>
        <p:txBody>
          <a:bodyPr/>
          <a:lstStyle/>
          <a:p>
            <a:pPr lvl="0"/>
            <a:r>
              <a:rPr lang="pt-BR" sz="2800" dirty="0">
                <a:solidFill>
                  <a:srgbClr val="FF0000"/>
                </a:solidFill>
                <a:latin typeface="Arial" panose="020B0604020202020204" pitchFamily="34" charset="0"/>
                <a:cs typeface="Arial" panose="020B0604020202020204" pitchFamily="34" charset="0"/>
              </a:rPr>
              <a:t>Agentes extintores</a:t>
            </a:r>
            <a:r>
              <a:rPr lang="pt-BR" sz="2800" dirty="0" smtClean="0">
                <a:solidFill>
                  <a:srgbClr val="FF0000"/>
                </a:solidFill>
                <a:latin typeface="Arial" panose="020B0604020202020204" pitchFamily="34" charset="0"/>
                <a:cs typeface="Arial" panose="020B0604020202020204" pitchFamily="34" charset="0"/>
              </a:rPr>
              <a:t>;</a:t>
            </a:r>
          </a:p>
          <a:p>
            <a:pPr lvl="0" algn="l"/>
            <a:endParaRPr lang="pt-BR" sz="2300" dirty="0" smtClean="0">
              <a:solidFill>
                <a:schemeClr val="tx1"/>
              </a:solidFill>
              <a:latin typeface="Arial" panose="020B0604020202020204" pitchFamily="34" charset="0"/>
              <a:cs typeface="Arial" panose="020B0604020202020204" pitchFamily="34" charset="0"/>
            </a:endParaRPr>
          </a:p>
          <a:p>
            <a:pPr lvl="0" algn="l"/>
            <a:r>
              <a:rPr lang="pt-BR" sz="2300" dirty="0" smtClean="0">
                <a:solidFill>
                  <a:schemeClr val="tx1"/>
                </a:solidFill>
                <a:latin typeface="Arial" panose="020B0604020202020204" pitchFamily="34" charset="0"/>
                <a:cs typeface="Arial" panose="020B0604020202020204" pitchFamily="34" charset="0"/>
              </a:rPr>
              <a:t>  Extintor de Co</a:t>
            </a:r>
            <a:r>
              <a:rPr lang="pt-BR" sz="2300" dirty="0">
                <a:solidFill>
                  <a:schemeClr val="tx1"/>
                </a:solidFill>
                <a:latin typeface="Arial" panose="020B0604020202020204" pitchFamily="34" charset="0"/>
                <a:cs typeface="Arial" panose="020B0604020202020204" pitchFamily="34" charset="0"/>
              </a:rPr>
              <a:t>²</a:t>
            </a:r>
            <a:endParaRPr lang="pt-BR" sz="2300" dirty="0" smtClean="0">
              <a:solidFill>
                <a:schemeClr val="tx1"/>
              </a:solidFill>
              <a:latin typeface="Arial" panose="020B0604020202020204" pitchFamily="34" charset="0"/>
              <a:cs typeface="Arial" panose="020B0604020202020204" pitchFamily="34" charset="0"/>
            </a:endParaRPr>
          </a:p>
          <a:p>
            <a:pPr lvl="0" algn="l"/>
            <a:endParaRPr lang="pt-BR" sz="2800" dirty="0">
              <a:solidFill>
                <a:srgbClr val="FF0000"/>
              </a:solidFill>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795308"/>
            <a:ext cx="4434408" cy="473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0081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88640"/>
            <a:ext cx="8928992" cy="6552728"/>
          </a:xfrm>
        </p:spPr>
        <p:txBody>
          <a:bodyPr>
            <a:normAutofit/>
          </a:bodyPr>
          <a:lstStyle/>
          <a:p>
            <a:r>
              <a:rPr lang="pt-BR" sz="2800" dirty="0" smtClean="0">
                <a:solidFill>
                  <a:srgbClr val="FF0000"/>
                </a:solidFill>
                <a:latin typeface="Arial" panose="020B0604020202020204" pitchFamily="34" charset="0"/>
                <a:cs typeface="Arial" panose="020B0604020202020204" pitchFamily="34" charset="0"/>
              </a:rPr>
              <a:t>Esqueleto de extintor</a:t>
            </a:r>
          </a:p>
          <a:p>
            <a:r>
              <a:rPr lang="pt-BR" sz="2800" dirty="0" smtClean="0">
                <a:solidFill>
                  <a:srgbClr val="FF0000"/>
                </a:solidFill>
                <a:latin typeface="Arial" panose="020B0604020202020204" pitchFamily="34" charset="0"/>
                <a:cs typeface="Arial" panose="020B0604020202020204" pitchFamily="34" charset="0"/>
              </a:rPr>
              <a:t> </a:t>
            </a:r>
            <a:endParaRPr lang="pt-BR" sz="2800" dirty="0">
              <a:solidFill>
                <a:srgbClr val="FF0000"/>
              </a:solidFill>
              <a:latin typeface="Arial" panose="020B0604020202020204" pitchFamily="34" charset="0"/>
              <a:cs typeface="Arial" panose="020B060402020202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96752"/>
            <a:ext cx="6408712" cy="523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9987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79512" y="116632"/>
            <a:ext cx="8784976" cy="6624736"/>
          </a:xfrm>
        </p:spPr>
        <p:txBody>
          <a:bodyPr/>
          <a:lstStyle/>
          <a:p>
            <a:r>
              <a:rPr lang="pt-BR" sz="2800" b="1" dirty="0" smtClean="0">
                <a:solidFill>
                  <a:srgbClr val="FF0000"/>
                </a:solidFill>
                <a:latin typeface="Arial" panose="020B0604020202020204" pitchFamily="34" charset="0"/>
                <a:cs typeface="Arial" panose="020B0604020202020204" pitchFamily="34" charset="0"/>
              </a:rPr>
              <a:t>Classe</a:t>
            </a:r>
            <a:r>
              <a:rPr lang="pt-BR" b="1" dirty="0" smtClean="0">
                <a:solidFill>
                  <a:schemeClr val="tx1"/>
                </a:solidFill>
              </a:rPr>
              <a:t> – A</a:t>
            </a:r>
          </a:p>
          <a:p>
            <a:pPr algn="l"/>
            <a:endParaRPr lang="pt-BR" sz="2000" dirty="0" smtClean="0">
              <a:solidFill>
                <a:schemeClr val="tx1"/>
              </a:solidFill>
              <a:latin typeface="Arial" panose="020B0604020202020204" pitchFamily="34" charset="0"/>
              <a:cs typeface="Arial" panose="020B0604020202020204" pitchFamily="34" charset="0"/>
            </a:endParaRPr>
          </a:p>
          <a:p>
            <a:pPr algn="l"/>
            <a:r>
              <a:rPr lang="pt-BR" sz="2000" dirty="0" smtClean="0">
                <a:solidFill>
                  <a:schemeClr val="tx1"/>
                </a:solidFill>
                <a:latin typeface="Arial" panose="020B0604020202020204" pitchFamily="34" charset="0"/>
                <a:cs typeface="Arial" panose="020B0604020202020204" pitchFamily="34" charset="0"/>
              </a:rPr>
              <a:t>Materiais Sólidos, queima em superfície e em profundidade e deixam resíduos.</a:t>
            </a:r>
          </a:p>
          <a:p>
            <a:pPr algn="l"/>
            <a:endParaRPr lang="pt-BR" sz="2000" dirty="0" smtClean="0">
              <a:solidFill>
                <a:schemeClr val="tx1"/>
              </a:solidFill>
              <a:latin typeface="Arial" panose="020B0604020202020204" pitchFamily="34" charset="0"/>
              <a:cs typeface="Arial" panose="020B0604020202020204" pitchFamily="34" charset="0"/>
            </a:endParaRPr>
          </a:p>
          <a:p>
            <a:pPr algn="l"/>
            <a:r>
              <a:rPr lang="pt-BR" sz="2000" dirty="0" smtClean="0">
                <a:solidFill>
                  <a:schemeClr val="tx1"/>
                </a:solidFill>
                <a:latin typeface="Arial" panose="020B0604020202020204" pitchFamily="34" charset="0"/>
                <a:cs typeface="Arial" panose="020B0604020202020204" pitchFamily="34" charset="0"/>
              </a:rPr>
              <a:t>Ex. Papel, Madeira, Tecido, Borracha e etc.</a:t>
            </a:r>
            <a:endParaRPr lang="pt-BR" sz="2000" dirty="0">
              <a:solidFill>
                <a:schemeClr val="tx1"/>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011" y="2420887"/>
            <a:ext cx="5618305" cy="172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91" y="4437112"/>
            <a:ext cx="8195095" cy="21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6612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52636"/>
            <a:ext cx="8958393" cy="6480720"/>
          </a:xfrm>
        </p:spPr>
        <p:txBody>
          <a:bodyPr/>
          <a:lstStyle/>
          <a:p>
            <a:r>
              <a:rPr lang="pt-BR" sz="2800" b="1" dirty="0" smtClean="0">
                <a:solidFill>
                  <a:srgbClr val="FF0000"/>
                </a:solidFill>
                <a:latin typeface="Arial" panose="020B0604020202020204" pitchFamily="34" charset="0"/>
                <a:cs typeface="Arial" panose="020B0604020202020204" pitchFamily="34" charset="0"/>
              </a:rPr>
              <a:t>Classe</a:t>
            </a:r>
            <a:r>
              <a:rPr lang="pt-BR" b="1" dirty="0" smtClean="0">
                <a:solidFill>
                  <a:schemeClr val="tx1"/>
                </a:solidFill>
              </a:rPr>
              <a:t> – B</a:t>
            </a:r>
          </a:p>
          <a:p>
            <a:pPr algn="l"/>
            <a:endParaRPr lang="pt-BR" sz="2000" dirty="0" smtClean="0">
              <a:solidFill>
                <a:schemeClr val="tx1"/>
              </a:solidFill>
              <a:latin typeface="Arial" panose="020B0604020202020204" pitchFamily="34" charset="0"/>
              <a:cs typeface="Arial" panose="020B0604020202020204" pitchFamily="34" charset="0"/>
            </a:endParaRPr>
          </a:p>
          <a:p>
            <a:pPr algn="l"/>
            <a:r>
              <a:rPr lang="pt-BR" sz="2000" dirty="0" smtClean="0">
                <a:solidFill>
                  <a:schemeClr val="tx1"/>
                </a:solidFill>
                <a:latin typeface="Arial" panose="020B0604020202020204" pitchFamily="34" charset="0"/>
                <a:cs typeface="Arial" panose="020B0604020202020204" pitchFamily="34" charset="0"/>
              </a:rPr>
              <a:t>Líquidos inflamáveis, queimam em superfície e não deixam resíduos</a:t>
            </a:r>
          </a:p>
          <a:p>
            <a:pPr algn="l"/>
            <a:endParaRPr lang="pt-BR" sz="2000" dirty="0">
              <a:solidFill>
                <a:schemeClr val="tx1"/>
              </a:solidFill>
              <a:latin typeface="Arial" panose="020B0604020202020204" pitchFamily="34" charset="0"/>
              <a:cs typeface="Arial" panose="020B0604020202020204" pitchFamily="34" charset="0"/>
            </a:endParaRPr>
          </a:p>
          <a:p>
            <a:pPr algn="l"/>
            <a:r>
              <a:rPr lang="pt-BR" sz="2000" dirty="0" smtClean="0">
                <a:solidFill>
                  <a:schemeClr val="tx1"/>
                </a:solidFill>
                <a:latin typeface="Arial" panose="020B0604020202020204" pitchFamily="34" charset="0"/>
                <a:cs typeface="Arial" panose="020B0604020202020204" pitchFamily="34" charset="0"/>
              </a:rPr>
              <a:t>Ex. Gasolina, Solvente, Óleos, Graxas, Gases e Etc.</a:t>
            </a:r>
          </a:p>
          <a:p>
            <a:pPr algn="l"/>
            <a:r>
              <a:rPr lang="pt-BR" sz="2000" dirty="0" smtClean="0">
                <a:solidFill>
                  <a:schemeClr val="tx1"/>
                </a:solidFill>
                <a:latin typeface="Arial" panose="020B0604020202020204" pitchFamily="34" charset="0"/>
                <a:cs typeface="Arial" panose="020B0604020202020204" pitchFamily="34" charset="0"/>
              </a:rPr>
              <a:t> </a:t>
            </a:r>
            <a:endParaRPr lang="pt-BR" sz="2000" dirty="0">
              <a:solidFill>
                <a:schemeClr val="tx1"/>
              </a:solidFill>
              <a:latin typeface="Arial" panose="020B0604020202020204" pitchFamily="34" charset="0"/>
              <a:cs typeface="Arial" panose="020B0604020202020204" pitchFamily="34" charset="0"/>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573016"/>
            <a:ext cx="8700928" cy="29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695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lstStyle/>
          <a:p>
            <a:r>
              <a:rPr lang="pt-BR" sz="2800" b="1" dirty="0" smtClean="0">
                <a:solidFill>
                  <a:srgbClr val="FF0000"/>
                </a:solidFill>
                <a:latin typeface="Arial" panose="020B0604020202020204" pitchFamily="34" charset="0"/>
                <a:cs typeface="Arial" panose="020B0604020202020204" pitchFamily="34" charset="0"/>
              </a:rPr>
              <a:t>Classe</a:t>
            </a:r>
            <a:r>
              <a:rPr lang="pt-BR" b="1" dirty="0" smtClean="0">
                <a:solidFill>
                  <a:schemeClr val="tx1"/>
                </a:solidFill>
              </a:rPr>
              <a:t> – C</a:t>
            </a:r>
          </a:p>
          <a:p>
            <a:pPr algn="l"/>
            <a:endParaRPr lang="pt-BR" sz="2400" dirty="0" smtClean="0">
              <a:solidFill>
                <a:schemeClr val="tx1"/>
              </a:solidFill>
              <a:latin typeface="Arial" panose="020B0604020202020204" pitchFamily="34" charset="0"/>
              <a:cs typeface="Arial" panose="020B0604020202020204" pitchFamily="34" charset="0"/>
            </a:endParaRPr>
          </a:p>
          <a:p>
            <a:pPr algn="l"/>
            <a:r>
              <a:rPr lang="pt-BR" sz="2400" dirty="0" smtClean="0">
                <a:solidFill>
                  <a:schemeClr val="tx1"/>
                </a:solidFill>
                <a:latin typeface="Arial" panose="020B0604020202020204" pitchFamily="34" charset="0"/>
                <a:cs typeface="Arial" panose="020B0604020202020204" pitchFamily="34" charset="0"/>
              </a:rPr>
              <a:t>Equipamentos elétricos, que estejam ligados a fonte de</a:t>
            </a:r>
          </a:p>
          <a:p>
            <a:r>
              <a:rPr lang="pt-BR" sz="2400" dirty="0" smtClean="0">
                <a:solidFill>
                  <a:schemeClr val="tx1"/>
                </a:solidFill>
                <a:latin typeface="Arial" panose="020B0604020202020204" pitchFamily="34" charset="0"/>
                <a:cs typeface="Arial" panose="020B0604020202020204" pitchFamily="34" charset="0"/>
              </a:rPr>
              <a:t> energia.</a:t>
            </a:r>
          </a:p>
          <a:p>
            <a:pPr algn="l"/>
            <a:endParaRPr lang="pt-BR" sz="2400" dirty="0" smtClean="0">
              <a:solidFill>
                <a:schemeClr val="tx1"/>
              </a:solidFill>
              <a:latin typeface="Arial" panose="020B0604020202020204" pitchFamily="34" charset="0"/>
              <a:cs typeface="Arial" panose="020B0604020202020204" pitchFamily="34" charset="0"/>
            </a:endParaRPr>
          </a:p>
          <a:p>
            <a:pPr algn="l"/>
            <a:r>
              <a:rPr lang="pt-BR" sz="2400" dirty="0" err="1" smtClean="0">
                <a:solidFill>
                  <a:schemeClr val="tx1"/>
                </a:solidFill>
                <a:latin typeface="Arial" panose="020B0604020202020204" pitchFamily="34" charset="0"/>
                <a:cs typeface="Arial" panose="020B0604020202020204" pitchFamily="34" charset="0"/>
              </a:rPr>
              <a:t>Ex</a:t>
            </a:r>
            <a:r>
              <a:rPr lang="pt-BR" sz="2400" dirty="0" smtClean="0">
                <a:solidFill>
                  <a:schemeClr val="tx1"/>
                </a:solidFill>
                <a:latin typeface="Arial" panose="020B0604020202020204" pitchFamily="34" charset="0"/>
                <a:cs typeface="Arial" panose="020B0604020202020204" pitchFamily="34" charset="0"/>
              </a:rPr>
              <a:t>: Motores, computadores, quadros de força e etc. </a:t>
            </a:r>
          </a:p>
          <a:p>
            <a:pPr algn="l"/>
            <a:endParaRPr lang="pt-BR" sz="2400" dirty="0">
              <a:solidFill>
                <a:schemeClr val="tx1"/>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593" y="3068960"/>
            <a:ext cx="1944216" cy="1614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80" y="4897079"/>
            <a:ext cx="6579441"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822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12692" y="212304"/>
            <a:ext cx="8784976" cy="6408712"/>
          </a:xfrm>
        </p:spPr>
        <p:txBody>
          <a:bodyPr>
            <a:normAutofit/>
          </a:bodyPr>
          <a:lstStyle/>
          <a:p>
            <a:r>
              <a:rPr lang="pt-BR" sz="2800" dirty="0" smtClean="0">
                <a:solidFill>
                  <a:schemeClr val="tx1"/>
                </a:solidFill>
                <a:latin typeface="Arial" panose="020B0604020202020204" pitchFamily="34" charset="0"/>
                <a:cs typeface="Arial" panose="020B0604020202020204" pitchFamily="34" charset="0"/>
              </a:rPr>
              <a:t>   </a:t>
            </a:r>
            <a:r>
              <a:rPr lang="pt-BR" sz="2800" b="1" dirty="0" smtClean="0">
                <a:solidFill>
                  <a:srgbClr val="FF0000"/>
                </a:solidFill>
                <a:latin typeface="Arial" panose="020B0604020202020204" pitchFamily="34" charset="0"/>
                <a:cs typeface="Arial" panose="020B0604020202020204" pitchFamily="34" charset="0"/>
              </a:rPr>
              <a:t>Objetivo da brigada de incêndio;</a:t>
            </a:r>
          </a:p>
          <a:p>
            <a:endParaRPr lang="pt-BR" dirty="0" smtClean="0">
              <a:solidFill>
                <a:schemeClr val="tx1"/>
              </a:solidFill>
              <a:latin typeface="Arial" panose="020B0604020202020204" pitchFamily="34" charset="0"/>
              <a:cs typeface="Arial" panose="020B0604020202020204" pitchFamily="34" charset="0"/>
            </a:endParaRPr>
          </a:p>
          <a:p>
            <a:pPr algn="l"/>
            <a:endParaRPr lang="pt-BR" dirty="0">
              <a:solidFill>
                <a:schemeClr val="tx1"/>
              </a:solidFill>
            </a:endParaRPr>
          </a:p>
          <a:p>
            <a:pPr algn="l"/>
            <a:r>
              <a:rPr lang="pt-BR" sz="2400" dirty="0" smtClean="0">
                <a:solidFill>
                  <a:schemeClr val="tx1"/>
                </a:solidFill>
                <a:latin typeface="Arial" pitchFamily="34" charset="0"/>
                <a:cs typeface="Arial" panose="020B0604020202020204" pitchFamily="34" charset="0"/>
              </a:rPr>
              <a:t>Proporcionar </a:t>
            </a:r>
            <a:r>
              <a:rPr lang="pt-BR" sz="2400" dirty="0">
                <a:solidFill>
                  <a:schemeClr val="tx1"/>
                </a:solidFill>
                <a:latin typeface="Arial" panose="020B0604020202020204" pitchFamily="34" charset="0"/>
                <a:cs typeface="Arial" panose="020B0604020202020204" pitchFamily="34" charset="0"/>
              </a:rPr>
              <a:t>aos </a:t>
            </a:r>
            <a:r>
              <a:rPr lang="pt-BR" sz="2400" dirty="0" smtClean="0">
                <a:solidFill>
                  <a:schemeClr val="tx1"/>
                </a:solidFill>
                <a:latin typeface="Arial" panose="020B0604020202020204" pitchFamily="34" charset="0"/>
                <a:cs typeface="Arial" panose="020B0604020202020204" pitchFamily="34" charset="0"/>
              </a:rPr>
              <a:t>participantes </a:t>
            </a:r>
            <a:r>
              <a:rPr lang="pt-BR" sz="2400" dirty="0">
                <a:solidFill>
                  <a:schemeClr val="tx1"/>
                </a:solidFill>
                <a:latin typeface="Arial" panose="020B0604020202020204" pitchFamily="34" charset="0"/>
                <a:cs typeface="Arial" panose="020B0604020202020204" pitchFamily="34" charset="0"/>
              </a:rPr>
              <a:t>conhecimentos para atuar na prevenção e no combate ao princípio de incêndio, abandono</a:t>
            </a:r>
          </a:p>
          <a:p>
            <a:pPr algn="l"/>
            <a:r>
              <a:rPr lang="pt-BR" sz="2400" dirty="0">
                <a:solidFill>
                  <a:schemeClr val="tx1"/>
                </a:solidFill>
                <a:latin typeface="Arial" panose="020B0604020202020204" pitchFamily="34" charset="0"/>
                <a:cs typeface="Arial" panose="020B0604020202020204" pitchFamily="34" charset="0"/>
              </a:rPr>
              <a:t>de área e primeiros socorros.</a:t>
            </a:r>
            <a:endParaRPr lang="pt-BR" sz="2400" dirty="0" smtClean="0">
              <a:solidFill>
                <a:schemeClr val="tx1"/>
              </a:solidFill>
              <a:latin typeface="Arial" panose="020B0604020202020204" pitchFamily="34" charset="0"/>
              <a:cs typeface="Arial" panose="020B0604020202020204" pitchFamily="34" charset="0"/>
            </a:endParaRPr>
          </a:p>
          <a:p>
            <a:pPr algn="l"/>
            <a:r>
              <a:rPr lang="pt-BR" sz="2400" dirty="0" smtClean="0">
                <a:solidFill>
                  <a:schemeClr val="tx1"/>
                </a:solidFill>
                <a:latin typeface="Arial" panose="020B0604020202020204" pitchFamily="34" charset="0"/>
                <a:cs typeface="Arial" panose="020B0604020202020204" pitchFamily="34" charset="0"/>
              </a:rPr>
              <a:t> </a:t>
            </a:r>
            <a:endParaRPr lang="pt-BR" sz="2400" dirty="0">
              <a:solidFill>
                <a:schemeClr val="tx1"/>
              </a:solidFill>
              <a:latin typeface="Arial" pitchFamily="34" charset="0"/>
              <a:cs typeface="Arial"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180" y="3573016"/>
            <a:ext cx="3048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58308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3" y="116633"/>
            <a:ext cx="8928993" cy="6624736"/>
          </a:xfrm>
        </p:spPr>
        <p:txBody>
          <a:bodyPr/>
          <a:lstStyle/>
          <a:p>
            <a:r>
              <a:rPr lang="pt-BR" sz="2800" b="1" dirty="0" smtClean="0">
                <a:solidFill>
                  <a:srgbClr val="FF0000"/>
                </a:solidFill>
                <a:latin typeface="Arial" panose="020B0604020202020204" pitchFamily="34" charset="0"/>
                <a:cs typeface="Arial" panose="020B0604020202020204" pitchFamily="34" charset="0"/>
              </a:rPr>
              <a:t>Métodos de extinção;</a:t>
            </a:r>
          </a:p>
          <a:p>
            <a:pPr algn="l"/>
            <a:endParaRPr lang="pt-BR" b="1" dirty="0">
              <a:solidFill>
                <a:schemeClr val="tx1"/>
              </a:solidFill>
              <a:latin typeface="Arial" panose="020B0604020202020204" pitchFamily="34" charset="0"/>
              <a:cs typeface="Arial" panose="020B0604020202020204" pitchFamily="34" charset="0"/>
            </a:endParaRPr>
          </a:p>
          <a:p>
            <a:pPr algn="l"/>
            <a:r>
              <a:rPr lang="pt-BR" sz="2200" b="1" dirty="0" smtClean="0">
                <a:solidFill>
                  <a:srgbClr val="FF0000"/>
                </a:solidFill>
                <a:latin typeface="Arial" panose="020B0604020202020204" pitchFamily="34" charset="0"/>
                <a:cs typeface="Arial" panose="020B0604020202020204" pitchFamily="34" charset="0"/>
              </a:rPr>
              <a:t>Resfriamento</a:t>
            </a:r>
            <a:r>
              <a:rPr lang="pt-BR" sz="2000" b="1" dirty="0" smtClean="0">
                <a:solidFill>
                  <a:srgbClr val="FF0000"/>
                </a:solidFill>
                <a:latin typeface="Arial" panose="020B0604020202020204" pitchFamily="34" charset="0"/>
                <a:cs typeface="Arial" panose="020B0604020202020204" pitchFamily="34" charset="0"/>
              </a:rPr>
              <a:t>: </a:t>
            </a:r>
            <a:r>
              <a:rPr lang="pt-BR" sz="2000" dirty="0" smtClean="0">
                <a:solidFill>
                  <a:schemeClr val="tx1"/>
                </a:solidFill>
                <a:latin typeface="Arial" panose="020B0604020202020204" pitchFamily="34" charset="0"/>
                <a:cs typeface="Arial" panose="020B0604020202020204" pitchFamily="34" charset="0"/>
              </a:rPr>
              <a:t>Quando se retira o calor</a:t>
            </a:r>
          </a:p>
          <a:p>
            <a:pPr algn="l"/>
            <a:endParaRPr lang="pt-BR" sz="2000" dirty="0">
              <a:solidFill>
                <a:schemeClr val="tx1"/>
              </a:solidFill>
              <a:latin typeface="Arial" panose="020B0604020202020204" pitchFamily="34" charset="0"/>
              <a:cs typeface="Arial" panose="020B0604020202020204" pitchFamily="34" charset="0"/>
            </a:endParaRPr>
          </a:p>
          <a:p>
            <a:pPr algn="l"/>
            <a:r>
              <a:rPr lang="pt-BR" sz="2000" dirty="0" smtClean="0">
                <a:solidFill>
                  <a:schemeClr val="tx1"/>
                </a:solidFill>
                <a:latin typeface="Arial" panose="020B0604020202020204" pitchFamily="34" charset="0"/>
                <a:cs typeface="Arial" panose="020B0604020202020204" pitchFamily="34" charset="0"/>
              </a:rPr>
              <a:t>Usa-se </a:t>
            </a:r>
            <a:r>
              <a:rPr lang="pt-BR" sz="2000" dirty="0" smtClean="0">
                <a:solidFill>
                  <a:srgbClr val="FF0000"/>
                </a:solidFill>
                <a:latin typeface="Arial" panose="020B0604020202020204" pitchFamily="34" charset="0"/>
                <a:cs typeface="Arial" panose="020B0604020202020204" pitchFamily="34" charset="0"/>
              </a:rPr>
              <a:t>água ou Co²</a:t>
            </a:r>
            <a:r>
              <a:rPr lang="pt-BR" sz="2000" dirty="0" smtClean="0">
                <a:solidFill>
                  <a:schemeClr val="tx1"/>
                </a:solidFill>
                <a:latin typeface="Arial" panose="020B0604020202020204" pitchFamily="34" charset="0"/>
                <a:cs typeface="Arial" panose="020B0604020202020204" pitchFamily="34" charset="0"/>
              </a:rPr>
              <a:t> com maior frequência para esse método </a:t>
            </a:r>
          </a:p>
          <a:p>
            <a:pPr algn="l"/>
            <a:endParaRPr lang="pt-BR" sz="2400" dirty="0">
              <a:solidFill>
                <a:schemeClr val="tx1"/>
              </a:solidFill>
              <a:latin typeface="Arial" panose="020B0604020202020204" pitchFamily="34" charset="0"/>
              <a:cs typeface="Arial" panose="020B0604020202020204" pitchFamily="34" charset="0"/>
            </a:endParaRPr>
          </a:p>
          <a:p>
            <a:pPr algn="l"/>
            <a:endParaRPr lang="pt-BR" sz="2400" dirty="0" smtClean="0">
              <a:solidFill>
                <a:schemeClr val="tx1"/>
              </a:solidFill>
              <a:latin typeface="Arial" panose="020B0604020202020204" pitchFamily="34" charset="0"/>
              <a:cs typeface="Arial" panose="020B0604020202020204" pitchFamily="34" charset="0"/>
            </a:endParaRPr>
          </a:p>
          <a:p>
            <a:pPr algn="l"/>
            <a:endParaRPr lang="pt-BR" sz="2400" dirty="0">
              <a:solidFill>
                <a:schemeClr val="tx1"/>
              </a:solidFill>
              <a:latin typeface="Arial" panose="020B0604020202020204" pitchFamily="34" charset="0"/>
              <a:cs typeface="Arial" panose="020B0604020202020204" pitchFamily="34" charset="0"/>
            </a:endParaRPr>
          </a:p>
          <a:p>
            <a:pPr algn="l"/>
            <a:endParaRPr lang="pt-BR" sz="2400" dirty="0" smtClean="0">
              <a:solidFill>
                <a:schemeClr val="tx1"/>
              </a:solidFill>
              <a:latin typeface="Arial" panose="020B0604020202020204" pitchFamily="34" charset="0"/>
              <a:cs typeface="Arial" panose="020B0604020202020204" pitchFamily="34" charset="0"/>
            </a:endParaRPr>
          </a:p>
          <a:p>
            <a:pPr algn="l"/>
            <a:endParaRPr lang="pt-BR" sz="2400" dirty="0">
              <a:solidFill>
                <a:schemeClr val="tx1"/>
              </a:solidFill>
              <a:latin typeface="Arial" panose="020B0604020202020204" pitchFamily="34" charset="0"/>
              <a:cs typeface="Arial" panose="020B0604020202020204" pitchFamily="34" charset="0"/>
            </a:endParaRPr>
          </a:p>
          <a:p>
            <a:pPr algn="l"/>
            <a:endParaRPr lang="pt-BR" sz="2400" dirty="0" smtClean="0">
              <a:solidFill>
                <a:schemeClr val="tx1"/>
              </a:solidFill>
              <a:latin typeface="Arial" panose="020B0604020202020204" pitchFamily="34" charset="0"/>
              <a:cs typeface="Arial" panose="020B0604020202020204" pitchFamily="34" charset="0"/>
            </a:endParaRPr>
          </a:p>
          <a:p>
            <a:pPr algn="l"/>
            <a:endParaRPr lang="pt-BR" sz="2400" dirty="0">
              <a:solidFill>
                <a:schemeClr val="tx1"/>
              </a:solidFill>
              <a:latin typeface="Arial" panose="020B0604020202020204" pitchFamily="34" charset="0"/>
              <a:cs typeface="Arial" panose="020B0604020202020204" pitchFamily="34" charset="0"/>
            </a:endParaRPr>
          </a:p>
          <a:p>
            <a:pPr algn="l"/>
            <a:endParaRPr lang="pt-BR" sz="2400" dirty="0" smtClean="0">
              <a:solidFill>
                <a:schemeClr val="tx1"/>
              </a:solidFill>
              <a:latin typeface="Arial" panose="020B0604020202020204" pitchFamily="34" charset="0"/>
              <a:cs typeface="Arial" panose="020B0604020202020204" pitchFamily="34" charset="0"/>
            </a:endParaRPr>
          </a:p>
          <a:p>
            <a:r>
              <a:rPr lang="pt-BR" sz="2400" b="1" dirty="0" smtClean="0">
                <a:solidFill>
                  <a:schemeClr val="tx1"/>
                </a:solidFill>
                <a:latin typeface="Arial" panose="020B0604020202020204" pitchFamily="34" charset="0"/>
                <a:cs typeface="Arial" panose="020B0604020202020204" pitchFamily="34" charset="0"/>
              </a:rPr>
              <a:t>RESFRIAMENTO</a:t>
            </a:r>
          </a:p>
          <a:p>
            <a:pPr algn="l"/>
            <a:endParaRPr lang="pt-BR" sz="2400" dirty="0">
              <a:solidFill>
                <a:schemeClr val="tx1"/>
              </a:solidFill>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924944"/>
            <a:ext cx="3055243" cy="3037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20846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lstStyle/>
          <a:p>
            <a:pPr lvl="0"/>
            <a:r>
              <a:rPr lang="pt-BR" sz="2800" b="1" dirty="0">
                <a:solidFill>
                  <a:srgbClr val="FF0000"/>
                </a:solidFill>
                <a:latin typeface="Arial" panose="020B0604020202020204" pitchFamily="34" charset="0"/>
                <a:cs typeface="Arial" panose="020B0604020202020204" pitchFamily="34" charset="0"/>
              </a:rPr>
              <a:t>Métodos de </a:t>
            </a:r>
            <a:r>
              <a:rPr lang="pt-BR" sz="2800" b="1" dirty="0" smtClean="0">
                <a:solidFill>
                  <a:srgbClr val="FF0000"/>
                </a:solidFill>
                <a:latin typeface="Arial" panose="020B0604020202020204" pitchFamily="34" charset="0"/>
                <a:cs typeface="Arial" panose="020B0604020202020204" pitchFamily="34" charset="0"/>
              </a:rPr>
              <a:t>extinção;</a:t>
            </a:r>
          </a:p>
          <a:p>
            <a:pPr lvl="0" algn="l"/>
            <a:endParaRPr lang="pt-BR" sz="2400" b="1" dirty="0" smtClean="0">
              <a:solidFill>
                <a:srgbClr val="FF0000"/>
              </a:solidFill>
              <a:latin typeface="Arial" panose="020B0604020202020204" pitchFamily="34" charset="0"/>
              <a:cs typeface="Arial" panose="020B0604020202020204" pitchFamily="34" charset="0"/>
            </a:endParaRPr>
          </a:p>
          <a:p>
            <a:pPr lvl="0" algn="l"/>
            <a:r>
              <a:rPr lang="pt-BR" sz="2200" b="1" dirty="0" smtClean="0">
                <a:solidFill>
                  <a:srgbClr val="FF0000"/>
                </a:solidFill>
                <a:latin typeface="Arial" panose="020B0604020202020204" pitchFamily="34" charset="0"/>
                <a:cs typeface="Arial" panose="020B0604020202020204" pitchFamily="34" charset="0"/>
              </a:rPr>
              <a:t>Abafamento</a:t>
            </a:r>
            <a:r>
              <a:rPr lang="pt-BR" sz="2000" b="1" dirty="0" smtClean="0">
                <a:solidFill>
                  <a:srgbClr val="FF0000"/>
                </a:solidFill>
                <a:latin typeface="Arial" panose="020B0604020202020204" pitchFamily="34" charset="0"/>
                <a:cs typeface="Arial" panose="020B0604020202020204" pitchFamily="34" charset="0"/>
              </a:rPr>
              <a:t>: </a:t>
            </a:r>
            <a:r>
              <a:rPr lang="pt-BR" sz="2000" dirty="0" smtClean="0">
                <a:solidFill>
                  <a:prstClr val="black"/>
                </a:solidFill>
                <a:latin typeface="Arial" panose="020B0604020202020204" pitchFamily="34" charset="0"/>
                <a:cs typeface="Arial" panose="020B0604020202020204" pitchFamily="34" charset="0"/>
              </a:rPr>
              <a:t>Quando se retira o comburente</a:t>
            </a:r>
          </a:p>
          <a:p>
            <a:pPr lvl="0" algn="l"/>
            <a:r>
              <a:rPr lang="pt-BR" sz="2000" dirty="0" smtClean="0">
                <a:solidFill>
                  <a:prstClr val="black"/>
                </a:solidFill>
                <a:latin typeface="Arial" panose="020B0604020202020204" pitchFamily="34" charset="0"/>
                <a:cs typeface="Arial" panose="020B0604020202020204" pitchFamily="34" charset="0"/>
              </a:rPr>
              <a:t>(Oxigênio) usa-se </a:t>
            </a:r>
            <a:r>
              <a:rPr lang="pt-BR" sz="2000" dirty="0" smtClean="0">
                <a:solidFill>
                  <a:srgbClr val="FF0000"/>
                </a:solidFill>
                <a:latin typeface="Arial" panose="020B0604020202020204" pitchFamily="34" charset="0"/>
                <a:cs typeface="Arial" panose="020B0604020202020204" pitchFamily="34" charset="0"/>
              </a:rPr>
              <a:t>pó químico</a:t>
            </a:r>
            <a:r>
              <a:rPr lang="pt-BR" sz="2000" dirty="0" smtClean="0">
                <a:solidFill>
                  <a:prstClr val="black"/>
                </a:solidFill>
                <a:latin typeface="Arial" panose="020B0604020202020204" pitchFamily="34" charset="0"/>
                <a:cs typeface="Arial" panose="020B0604020202020204" pitchFamily="34" charset="0"/>
              </a:rPr>
              <a:t>.</a:t>
            </a:r>
          </a:p>
          <a:p>
            <a:pPr lvl="0" algn="l"/>
            <a:endParaRPr lang="pt-BR" sz="2400" dirty="0">
              <a:solidFill>
                <a:prstClr val="black"/>
              </a:solidFill>
              <a:latin typeface="Arial" panose="020B0604020202020204" pitchFamily="34" charset="0"/>
              <a:cs typeface="Arial" panose="020B0604020202020204" pitchFamily="34" charset="0"/>
            </a:endParaRPr>
          </a:p>
          <a:p>
            <a:pPr lvl="0" algn="l"/>
            <a:endParaRPr lang="pt-BR" sz="2400" dirty="0" smtClean="0">
              <a:solidFill>
                <a:prstClr val="black"/>
              </a:solidFill>
              <a:latin typeface="Arial" panose="020B0604020202020204" pitchFamily="34" charset="0"/>
              <a:cs typeface="Arial" panose="020B0604020202020204" pitchFamily="34" charset="0"/>
            </a:endParaRPr>
          </a:p>
          <a:p>
            <a:pPr lvl="0" algn="l"/>
            <a:endParaRPr lang="pt-BR" sz="2400" dirty="0">
              <a:solidFill>
                <a:prstClr val="black"/>
              </a:solidFill>
              <a:latin typeface="Arial" panose="020B0604020202020204" pitchFamily="34" charset="0"/>
              <a:cs typeface="Arial" panose="020B0604020202020204" pitchFamily="34" charset="0"/>
            </a:endParaRPr>
          </a:p>
          <a:p>
            <a:pPr lvl="0" algn="l"/>
            <a:endParaRPr lang="pt-BR" sz="2400" dirty="0" smtClean="0">
              <a:solidFill>
                <a:prstClr val="black"/>
              </a:solidFill>
              <a:latin typeface="Arial" panose="020B0604020202020204" pitchFamily="34" charset="0"/>
              <a:cs typeface="Arial" panose="020B0604020202020204" pitchFamily="34" charset="0"/>
            </a:endParaRPr>
          </a:p>
          <a:p>
            <a:pPr lvl="0" algn="l"/>
            <a:endParaRPr lang="pt-BR" sz="2400" dirty="0">
              <a:solidFill>
                <a:prstClr val="black"/>
              </a:solidFill>
              <a:latin typeface="Arial" panose="020B0604020202020204" pitchFamily="34" charset="0"/>
              <a:cs typeface="Arial" panose="020B0604020202020204" pitchFamily="34" charset="0"/>
            </a:endParaRPr>
          </a:p>
          <a:p>
            <a:pPr lvl="0" algn="l"/>
            <a:endParaRPr lang="pt-BR" sz="2400" dirty="0" smtClean="0">
              <a:solidFill>
                <a:prstClr val="black"/>
              </a:solidFill>
              <a:latin typeface="Arial" panose="020B0604020202020204" pitchFamily="34" charset="0"/>
              <a:cs typeface="Arial" panose="020B0604020202020204" pitchFamily="34" charset="0"/>
            </a:endParaRPr>
          </a:p>
          <a:p>
            <a:pPr lvl="0" algn="l"/>
            <a:endParaRPr lang="pt-BR" sz="2400" dirty="0">
              <a:solidFill>
                <a:prstClr val="black"/>
              </a:solidFill>
              <a:latin typeface="Arial" panose="020B0604020202020204" pitchFamily="34" charset="0"/>
              <a:cs typeface="Arial" panose="020B0604020202020204" pitchFamily="34" charset="0"/>
            </a:endParaRPr>
          </a:p>
          <a:p>
            <a:pPr lvl="0" algn="l"/>
            <a:endParaRPr lang="pt-BR" sz="2400" dirty="0" smtClean="0">
              <a:solidFill>
                <a:prstClr val="black"/>
              </a:solidFill>
              <a:latin typeface="Arial" panose="020B0604020202020204" pitchFamily="34" charset="0"/>
              <a:cs typeface="Arial" panose="020B0604020202020204" pitchFamily="34" charset="0"/>
            </a:endParaRPr>
          </a:p>
          <a:p>
            <a:pPr lvl="0" algn="l"/>
            <a:endParaRPr lang="pt-BR" sz="2400" dirty="0">
              <a:solidFill>
                <a:prstClr val="black"/>
              </a:solidFill>
              <a:latin typeface="Arial" panose="020B0604020202020204" pitchFamily="34" charset="0"/>
              <a:cs typeface="Arial" panose="020B0604020202020204" pitchFamily="34" charset="0"/>
            </a:endParaRPr>
          </a:p>
          <a:p>
            <a:pPr lvl="0"/>
            <a:r>
              <a:rPr lang="pt-BR" sz="2400" b="1" dirty="0" smtClean="0">
                <a:solidFill>
                  <a:prstClr val="black"/>
                </a:solidFill>
                <a:latin typeface="Arial" panose="020B0604020202020204" pitchFamily="34" charset="0"/>
                <a:cs typeface="Arial" panose="020B0604020202020204" pitchFamily="34" charset="0"/>
              </a:rPr>
              <a:t>ABAFAMENTO</a:t>
            </a:r>
            <a:endParaRPr lang="pt-BR" sz="2400" b="1" dirty="0">
              <a:solidFill>
                <a:prstClr val="black"/>
              </a:solidFill>
              <a:latin typeface="Arial" panose="020B0604020202020204" pitchFamily="34" charset="0"/>
              <a:cs typeface="Arial" panose="020B0604020202020204" pitchFamily="34" charset="0"/>
            </a:endParaRPr>
          </a:p>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204864"/>
            <a:ext cx="3419252" cy="341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2010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lstStyle/>
          <a:p>
            <a:pPr lvl="0"/>
            <a:r>
              <a:rPr lang="pt-BR" sz="2800" b="1" dirty="0">
                <a:solidFill>
                  <a:srgbClr val="FF0000"/>
                </a:solidFill>
                <a:latin typeface="Arial" panose="020B0604020202020204" pitchFamily="34" charset="0"/>
                <a:cs typeface="Arial" panose="020B0604020202020204" pitchFamily="34" charset="0"/>
              </a:rPr>
              <a:t>Métodos de </a:t>
            </a:r>
            <a:r>
              <a:rPr lang="pt-BR" sz="2800" b="1" dirty="0" smtClean="0">
                <a:solidFill>
                  <a:srgbClr val="FF0000"/>
                </a:solidFill>
                <a:latin typeface="Arial" panose="020B0604020202020204" pitchFamily="34" charset="0"/>
                <a:cs typeface="Arial" panose="020B0604020202020204" pitchFamily="34" charset="0"/>
              </a:rPr>
              <a:t>extinção;</a:t>
            </a:r>
          </a:p>
          <a:p>
            <a:pPr lvl="0" algn="l"/>
            <a:endParaRPr lang="pt-BR" sz="2400" b="1" dirty="0" smtClean="0">
              <a:solidFill>
                <a:srgbClr val="FF0000"/>
              </a:solidFill>
              <a:latin typeface="Arial" panose="020B0604020202020204" pitchFamily="34" charset="0"/>
              <a:cs typeface="Arial" panose="020B0604020202020204" pitchFamily="34" charset="0"/>
            </a:endParaRPr>
          </a:p>
          <a:p>
            <a:pPr lvl="0" algn="l"/>
            <a:r>
              <a:rPr lang="pt-BR" sz="2200" b="1" dirty="0" smtClean="0">
                <a:solidFill>
                  <a:srgbClr val="FF0000"/>
                </a:solidFill>
                <a:latin typeface="Arial" panose="020B0604020202020204" pitchFamily="34" charset="0"/>
                <a:cs typeface="Arial" panose="020B0604020202020204" pitchFamily="34" charset="0"/>
              </a:rPr>
              <a:t>Isolamento</a:t>
            </a:r>
            <a:r>
              <a:rPr lang="pt-BR" sz="2400" b="1" dirty="0" smtClean="0">
                <a:solidFill>
                  <a:srgbClr val="FF0000"/>
                </a:solidFill>
                <a:latin typeface="Arial" panose="020B0604020202020204" pitchFamily="34" charset="0"/>
                <a:cs typeface="Arial" panose="020B0604020202020204" pitchFamily="34" charset="0"/>
              </a:rPr>
              <a:t>:</a:t>
            </a:r>
            <a:r>
              <a:rPr lang="pt-BR" b="1" dirty="0" smtClean="0">
                <a:solidFill>
                  <a:srgbClr val="FF0000"/>
                </a:solidFill>
                <a:latin typeface="Arial" panose="020B0604020202020204" pitchFamily="34" charset="0"/>
                <a:cs typeface="Arial" panose="020B0604020202020204" pitchFamily="34" charset="0"/>
              </a:rPr>
              <a:t> </a:t>
            </a:r>
            <a:r>
              <a:rPr lang="pt-BR" sz="2000" dirty="0" smtClean="0">
                <a:solidFill>
                  <a:schemeClr val="tx1"/>
                </a:solidFill>
                <a:latin typeface="Arial" panose="020B0604020202020204" pitchFamily="34" charset="0"/>
                <a:cs typeface="Arial" panose="020B0604020202020204" pitchFamily="34" charset="0"/>
              </a:rPr>
              <a:t>Quando se retira o material combustível.</a:t>
            </a:r>
          </a:p>
          <a:p>
            <a:pPr lvl="0" algn="l"/>
            <a:r>
              <a:rPr lang="pt-BR" sz="2000" dirty="0" smtClean="0">
                <a:solidFill>
                  <a:schemeClr val="tx1"/>
                </a:solidFill>
                <a:latin typeface="Arial" panose="020B0604020202020204" pitchFamily="34" charset="0"/>
                <a:cs typeface="Arial" panose="020B0604020202020204" pitchFamily="34" charset="0"/>
              </a:rPr>
              <a:t> </a:t>
            </a:r>
          </a:p>
          <a:p>
            <a:pPr lvl="0" algn="l"/>
            <a:endParaRPr lang="pt-BR" sz="2400" dirty="0">
              <a:solidFill>
                <a:schemeClr val="tx1"/>
              </a:solidFill>
              <a:latin typeface="Arial" panose="020B0604020202020204" pitchFamily="34" charset="0"/>
              <a:cs typeface="Arial" panose="020B0604020202020204" pitchFamily="34" charset="0"/>
            </a:endParaRPr>
          </a:p>
          <a:p>
            <a:pPr lvl="0" algn="l"/>
            <a:endParaRPr lang="pt-BR" sz="2400" dirty="0" smtClean="0">
              <a:solidFill>
                <a:schemeClr val="tx1"/>
              </a:solidFill>
              <a:latin typeface="Arial" panose="020B0604020202020204" pitchFamily="34" charset="0"/>
              <a:cs typeface="Arial" panose="020B0604020202020204" pitchFamily="34" charset="0"/>
            </a:endParaRPr>
          </a:p>
          <a:p>
            <a:pPr lvl="0" algn="l"/>
            <a:endParaRPr lang="pt-BR" sz="2400" dirty="0">
              <a:solidFill>
                <a:schemeClr val="tx1"/>
              </a:solidFill>
              <a:latin typeface="Arial" panose="020B0604020202020204" pitchFamily="34" charset="0"/>
              <a:cs typeface="Arial" panose="020B0604020202020204" pitchFamily="34" charset="0"/>
            </a:endParaRPr>
          </a:p>
          <a:p>
            <a:pPr lvl="0" algn="l"/>
            <a:endParaRPr lang="pt-BR" sz="2400" dirty="0" smtClean="0">
              <a:solidFill>
                <a:schemeClr val="tx1"/>
              </a:solidFill>
              <a:latin typeface="Arial" panose="020B0604020202020204" pitchFamily="34" charset="0"/>
              <a:cs typeface="Arial" panose="020B0604020202020204" pitchFamily="34" charset="0"/>
            </a:endParaRPr>
          </a:p>
          <a:p>
            <a:pPr lvl="0" algn="l"/>
            <a:endParaRPr lang="pt-BR" sz="2400" dirty="0">
              <a:solidFill>
                <a:schemeClr val="tx1"/>
              </a:solidFill>
              <a:latin typeface="Arial" panose="020B0604020202020204" pitchFamily="34" charset="0"/>
              <a:cs typeface="Arial" panose="020B0604020202020204" pitchFamily="34" charset="0"/>
            </a:endParaRPr>
          </a:p>
          <a:p>
            <a:pPr lvl="0" algn="l"/>
            <a:endParaRPr lang="pt-BR" sz="2400" dirty="0" smtClean="0">
              <a:solidFill>
                <a:schemeClr val="tx1"/>
              </a:solidFill>
              <a:latin typeface="Arial" panose="020B0604020202020204" pitchFamily="34" charset="0"/>
              <a:cs typeface="Arial" panose="020B0604020202020204" pitchFamily="34" charset="0"/>
            </a:endParaRPr>
          </a:p>
          <a:p>
            <a:pPr lvl="0" algn="l"/>
            <a:endParaRPr lang="pt-BR" sz="2400" dirty="0">
              <a:solidFill>
                <a:schemeClr val="tx1"/>
              </a:solidFill>
              <a:latin typeface="Arial" panose="020B0604020202020204" pitchFamily="34" charset="0"/>
              <a:cs typeface="Arial" panose="020B0604020202020204" pitchFamily="34" charset="0"/>
            </a:endParaRPr>
          </a:p>
          <a:p>
            <a:pPr lvl="0" algn="l"/>
            <a:endParaRPr lang="pt-BR" sz="2400" dirty="0" smtClean="0">
              <a:solidFill>
                <a:schemeClr val="tx1"/>
              </a:solidFill>
              <a:latin typeface="Arial" panose="020B0604020202020204" pitchFamily="34" charset="0"/>
              <a:cs typeface="Arial" panose="020B0604020202020204" pitchFamily="34" charset="0"/>
            </a:endParaRPr>
          </a:p>
          <a:p>
            <a:pPr lvl="0" algn="l"/>
            <a:endParaRPr lang="pt-BR" sz="2400" dirty="0">
              <a:solidFill>
                <a:schemeClr val="tx1"/>
              </a:solidFill>
              <a:latin typeface="Arial" panose="020B0604020202020204" pitchFamily="34" charset="0"/>
              <a:cs typeface="Arial" panose="020B0604020202020204" pitchFamily="34" charset="0"/>
            </a:endParaRPr>
          </a:p>
          <a:p>
            <a:pPr lvl="0"/>
            <a:r>
              <a:rPr lang="pt-BR" sz="2400" b="1" dirty="0" smtClean="0">
                <a:solidFill>
                  <a:schemeClr val="tx1"/>
                </a:solidFill>
                <a:latin typeface="Arial" panose="020B0604020202020204" pitchFamily="34" charset="0"/>
                <a:cs typeface="Arial" panose="020B0604020202020204" pitchFamily="34" charset="0"/>
              </a:rPr>
              <a:t>ISOLAMENTO</a:t>
            </a:r>
            <a:endParaRPr lang="pt-BR" sz="2400" b="1" dirty="0">
              <a:solidFill>
                <a:schemeClr val="tx1"/>
              </a:solidFill>
              <a:latin typeface="Arial" panose="020B0604020202020204" pitchFamily="34" charset="0"/>
              <a:cs typeface="Arial" panose="020B0604020202020204" pitchFamily="34" charset="0"/>
            </a:endParaRPr>
          </a:p>
          <a:p>
            <a:endParaRPr lang="pt-BR" sz="2400" dirty="0">
              <a:solidFill>
                <a:schemeClr val="tx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998912"/>
            <a:ext cx="3960441" cy="393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937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856984" cy="6624736"/>
          </a:xfrm>
        </p:spPr>
        <p:txBody>
          <a:bodyPr/>
          <a:lstStyle/>
          <a:p>
            <a:pPr lvl="0"/>
            <a:r>
              <a:rPr lang="pt-BR" sz="2800" b="1" dirty="0" smtClean="0">
                <a:solidFill>
                  <a:srgbClr val="FF0000"/>
                </a:solidFill>
                <a:latin typeface="Arial" panose="020B0604020202020204" pitchFamily="34" charset="0"/>
                <a:cs typeface="Arial" panose="020B0604020202020204" pitchFamily="34" charset="0"/>
              </a:rPr>
              <a:t>Sistema de hidrantes;</a:t>
            </a:r>
          </a:p>
          <a:p>
            <a:pPr lvl="0" algn="l"/>
            <a:endParaRPr lang="pt-BR" sz="2000" dirty="0" smtClean="0">
              <a:solidFill>
                <a:schemeClr val="tx1"/>
              </a:solidFill>
              <a:latin typeface="Arial" panose="020B0604020202020204" pitchFamily="34" charset="0"/>
              <a:cs typeface="Arial" panose="020B0604020202020204" pitchFamily="34" charset="0"/>
            </a:endParaRPr>
          </a:p>
          <a:p>
            <a:pPr lvl="0" algn="l"/>
            <a:r>
              <a:rPr lang="pt-BR" sz="2300" dirty="0" smtClean="0">
                <a:solidFill>
                  <a:schemeClr val="tx1"/>
                </a:solidFill>
                <a:latin typeface="Arial" panose="020B0604020202020204" pitchFamily="34" charset="0"/>
                <a:cs typeface="Arial" panose="020B0604020202020204" pitchFamily="34" charset="0"/>
              </a:rPr>
              <a:t>Objetivo:</a:t>
            </a:r>
          </a:p>
          <a:p>
            <a:pPr lvl="0" algn="l"/>
            <a:endParaRPr lang="pt-BR" sz="2000" dirty="0">
              <a:solidFill>
                <a:schemeClr val="tx1"/>
              </a:solidFill>
              <a:latin typeface="Arial" panose="020B0604020202020204" pitchFamily="34" charset="0"/>
              <a:cs typeface="Arial" panose="020B0604020202020204" pitchFamily="34" charset="0"/>
            </a:endParaRPr>
          </a:p>
          <a:p>
            <a:pPr lvl="0" algn="l"/>
            <a:r>
              <a:rPr lang="pt-BR" sz="2000" dirty="0" smtClean="0">
                <a:solidFill>
                  <a:schemeClr val="tx1"/>
                </a:solidFill>
                <a:latin typeface="Arial" panose="020B0604020202020204" pitchFamily="34" charset="0"/>
                <a:cs typeface="Arial" panose="020B0604020202020204" pitchFamily="34" charset="0"/>
              </a:rPr>
              <a:t>Criar condições de dimensionamento, instalação, manutenção,</a:t>
            </a:r>
            <a:r>
              <a:rPr lang="pt-BR" sz="2000" dirty="0" smtClean="0">
                <a:solidFill>
                  <a:prstClr val="black"/>
                </a:solidFill>
                <a:latin typeface="Arial" panose="020B0604020202020204" pitchFamily="34" charset="0"/>
                <a:cs typeface="Arial" panose="020B0604020202020204" pitchFamily="34" charset="0"/>
              </a:rPr>
              <a:t> </a:t>
            </a:r>
            <a:r>
              <a:rPr lang="pt-BR" sz="2000" dirty="0">
                <a:solidFill>
                  <a:prstClr val="black"/>
                </a:solidFill>
                <a:latin typeface="Arial" panose="020B0604020202020204" pitchFamily="34" charset="0"/>
                <a:cs typeface="Arial" panose="020B0604020202020204" pitchFamily="34" charset="0"/>
              </a:rPr>
              <a:t>guarda e </a:t>
            </a:r>
            <a:r>
              <a:rPr lang="pt-BR" sz="2000" dirty="0" smtClean="0">
                <a:solidFill>
                  <a:prstClr val="black"/>
                </a:solidFill>
                <a:latin typeface="Arial" panose="020B0604020202020204" pitchFamily="34" charset="0"/>
                <a:cs typeface="Arial" panose="020B0604020202020204" pitchFamily="34" charset="0"/>
              </a:rPr>
              <a:t>conservação</a:t>
            </a:r>
            <a:r>
              <a:rPr lang="pt-BR" sz="2000" dirty="0">
                <a:solidFill>
                  <a:schemeClr val="tx1"/>
                </a:solidFill>
                <a:latin typeface="Arial" panose="020B0604020202020204" pitchFamily="34" charset="0"/>
                <a:cs typeface="Arial" panose="020B0604020202020204" pitchFamily="34" charset="0"/>
              </a:rPr>
              <a:t> e</a:t>
            </a:r>
            <a:r>
              <a:rPr lang="pt-BR" sz="2000" dirty="0" smtClean="0">
                <a:solidFill>
                  <a:schemeClr val="tx1"/>
                </a:solidFill>
                <a:latin typeface="Arial" panose="020B0604020202020204" pitchFamily="34" charset="0"/>
                <a:cs typeface="Arial" panose="020B0604020202020204" pitchFamily="34" charset="0"/>
              </a:rPr>
              <a:t> técnica correta e precisa para o combate ao incêndio.  </a:t>
            </a:r>
          </a:p>
          <a:p>
            <a:pPr lvl="0" algn="l"/>
            <a:r>
              <a:rPr lang="pt-BR" sz="2000" dirty="0" smtClean="0">
                <a:solidFill>
                  <a:schemeClr val="tx1"/>
                </a:solidFill>
                <a:latin typeface="Arial" panose="020B0604020202020204" pitchFamily="34" charset="0"/>
                <a:cs typeface="Arial" panose="020B0604020202020204" pitchFamily="34" charset="0"/>
              </a:rPr>
              <a:t> </a:t>
            </a:r>
          </a:p>
          <a:p>
            <a:pPr lvl="0" algn="l"/>
            <a:endParaRPr lang="pt-BR" sz="2800" b="1" dirty="0">
              <a:solidFill>
                <a:schemeClr val="tx1"/>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140968"/>
            <a:ext cx="7992888"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115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88640"/>
            <a:ext cx="8928992" cy="6552728"/>
          </a:xfrm>
        </p:spPr>
        <p:txBody>
          <a:bodyPr/>
          <a:lstStyle/>
          <a:p>
            <a:pPr lvl="0"/>
            <a:r>
              <a:rPr lang="pt-BR" sz="2800" b="1" dirty="0">
                <a:solidFill>
                  <a:srgbClr val="FF0000"/>
                </a:solidFill>
                <a:latin typeface="Arial" panose="020B0604020202020204" pitchFamily="34" charset="0"/>
                <a:cs typeface="Arial" panose="020B0604020202020204" pitchFamily="34" charset="0"/>
              </a:rPr>
              <a:t>Sistema de </a:t>
            </a:r>
            <a:r>
              <a:rPr lang="pt-BR" sz="2800" b="1" dirty="0" smtClean="0">
                <a:solidFill>
                  <a:srgbClr val="FF0000"/>
                </a:solidFill>
                <a:latin typeface="Arial" panose="020B0604020202020204" pitchFamily="34" charset="0"/>
                <a:cs typeface="Arial" panose="020B0604020202020204" pitchFamily="34" charset="0"/>
              </a:rPr>
              <a:t>hidrantes</a:t>
            </a:r>
            <a:r>
              <a:rPr lang="pt-BR" sz="2800" b="1" dirty="0">
                <a:solidFill>
                  <a:srgbClr val="FF0000"/>
                </a:solidFill>
                <a:latin typeface="Arial" panose="020B0604020202020204" pitchFamily="34" charset="0"/>
                <a:cs typeface="Arial" panose="020B0604020202020204" pitchFamily="34" charset="0"/>
              </a:rPr>
              <a:t>:</a:t>
            </a:r>
            <a:endParaRPr lang="pt-BR" sz="2800" b="1" dirty="0" smtClean="0">
              <a:solidFill>
                <a:srgbClr val="FF0000"/>
              </a:solidFill>
              <a:latin typeface="Arial" panose="020B0604020202020204" pitchFamily="34" charset="0"/>
              <a:cs typeface="Arial" panose="020B0604020202020204" pitchFamily="34" charset="0"/>
            </a:endParaRPr>
          </a:p>
          <a:p>
            <a:pPr lvl="0" algn="l"/>
            <a:endParaRPr lang="pt-BR" sz="2300" dirty="0" smtClean="0">
              <a:solidFill>
                <a:schemeClr val="tx1"/>
              </a:solidFill>
              <a:latin typeface="Arial" panose="020B0604020202020204" pitchFamily="34" charset="0"/>
              <a:cs typeface="Arial" panose="020B0604020202020204" pitchFamily="34" charset="0"/>
            </a:endParaRPr>
          </a:p>
          <a:p>
            <a:pPr lvl="0" algn="l"/>
            <a:r>
              <a:rPr lang="pt-BR" sz="2300" dirty="0" smtClean="0">
                <a:solidFill>
                  <a:schemeClr val="tx1"/>
                </a:solidFill>
                <a:latin typeface="Arial" panose="020B0604020202020204" pitchFamily="34" charset="0"/>
                <a:cs typeface="Arial" panose="020B0604020202020204" pitchFamily="34" charset="0"/>
              </a:rPr>
              <a:t> Conjuntos:</a:t>
            </a:r>
          </a:p>
          <a:p>
            <a:pPr lvl="0" algn="l"/>
            <a:endParaRPr lang="pt-BR" sz="2000" dirty="0" smtClean="0">
              <a:solidFill>
                <a:schemeClr val="tx1"/>
              </a:solidFill>
              <a:latin typeface="Arial" panose="020B0604020202020204" pitchFamily="34" charset="0"/>
              <a:cs typeface="Arial" panose="020B0604020202020204" pitchFamily="34" charset="0"/>
            </a:endParaRPr>
          </a:p>
          <a:p>
            <a:pPr lvl="0" algn="l"/>
            <a:r>
              <a:rPr lang="pt-BR" sz="2000" dirty="0" smtClean="0">
                <a:solidFill>
                  <a:schemeClr val="tx1"/>
                </a:solidFill>
                <a:latin typeface="Arial" panose="020B0604020202020204" pitchFamily="34" charset="0"/>
                <a:cs typeface="Arial" panose="020B0604020202020204" pitchFamily="34" charset="0"/>
              </a:rPr>
              <a:t>- Esguicho regulável;</a:t>
            </a:r>
          </a:p>
          <a:p>
            <a:pPr lvl="0" algn="l"/>
            <a:endParaRPr lang="pt-BR" sz="2000" dirty="0" smtClean="0">
              <a:solidFill>
                <a:schemeClr val="tx1"/>
              </a:solidFill>
              <a:latin typeface="Arial" panose="020B0604020202020204" pitchFamily="34" charset="0"/>
              <a:cs typeface="Arial" panose="020B0604020202020204" pitchFamily="34" charset="0"/>
            </a:endParaRPr>
          </a:p>
          <a:p>
            <a:pPr lvl="0" algn="l"/>
            <a:r>
              <a:rPr lang="pt-BR" sz="2000" dirty="0" smtClean="0">
                <a:solidFill>
                  <a:schemeClr val="tx1"/>
                </a:solidFill>
                <a:latin typeface="Arial" panose="020B0604020202020204" pitchFamily="34" charset="0"/>
                <a:cs typeface="Arial" panose="020B0604020202020204" pitchFamily="34" charset="0"/>
              </a:rPr>
              <a:t>- Chave store;</a:t>
            </a:r>
          </a:p>
          <a:p>
            <a:pPr lvl="0" algn="l"/>
            <a:endParaRPr lang="pt-BR" sz="2000" dirty="0" smtClean="0">
              <a:solidFill>
                <a:schemeClr val="tx1"/>
              </a:solidFill>
              <a:latin typeface="Arial" panose="020B0604020202020204" pitchFamily="34" charset="0"/>
              <a:cs typeface="Arial" panose="020B0604020202020204" pitchFamily="34" charset="0"/>
            </a:endParaRPr>
          </a:p>
          <a:p>
            <a:pPr lvl="0" algn="l"/>
            <a:r>
              <a:rPr lang="pt-BR" sz="2000" dirty="0" smtClean="0">
                <a:solidFill>
                  <a:schemeClr val="tx1"/>
                </a:solidFill>
                <a:latin typeface="Arial" panose="020B0604020202020204" pitchFamily="34" charset="0"/>
                <a:cs typeface="Arial" panose="020B0604020202020204" pitchFamily="34" charset="0"/>
              </a:rPr>
              <a:t>- Junta de união;</a:t>
            </a:r>
          </a:p>
          <a:p>
            <a:pPr lvl="0" algn="l"/>
            <a:endParaRPr lang="pt-BR" sz="2000" dirty="0" smtClean="0">
              <a:solidFill>
                <a:schemeClr val="tx1"/>
              </a:solidFill>
              <a:latin typeface="Arial" panose="020B0604020202020204" pitchFamily="34" charset="0"/>
              <a:cs typeface="Arial" panose="020B0604020202020204" pitchFamily="34" charset="0"/>
            </a:endParaRPr>
          </a:p>
          <a:p>
            <a:pPr lvl="0" algn="l"/>
            <a:r>
              <a:rPr lang="pt-BR" sz="2000" dirty="0" smtClean="0">
                <a:solidFill>
                  <a:schemeClr val="tx1"/>
                </a:solidFill>
                <a:latin typeface="Arial" panose="020B0604020202020204" pitchFamily="34" charset="0"/>
                <a:cs typeface="Arial" panose="020B0604020202020204" pitchFamily="34" charset="0"/>
              </a:rPr>
              <a:t>- Tampão;</a:t>
            </a:r>
          </a:p>
          <a:p>
            <a:pPr lvl="0" algn="l"/>
            <a:endParaRPr lang="pt-BR" sz="2000" dirty="0" smtClean="0">
              <a:solidFill>
                <a:schemeClr val="tx1"/>
              </a:solidFill>
              <a:latin typeface="Arial" panose="020B0604020202020204" pitchFamily="34" charset="0"/>
              <a:cs typeface="Arial" panose="020B0604020202020204" pitchFamily="34" charset="0"/>
            </a:endParaRPr>
          </a:p>
          <a:p>
            <a:pPr lvl="0" algn="l"/>
            <a:r>
              <a:rPr lang="pt-BR" sz="2000" dirty="0" smtClean="0">
                <a:solidFill>
                  <a:schemeClr val="tx1"/>
                </a:solidFill>
                <a:latin typeface="Arial" panose="020B0604020202020204" pitchFamily="34" charset="0"/>
                <a:cs typeface="Arial" panose="020B0604020202020204" pitchFamily="34" charset="0"/>
              </a:rPr>
              <a:t>-  Adaptador; </a:t>
            </a:r>
          </a:p>
          <a:p>
            <a:pPr lvl="0" algn="l"/>
            <a:endParaRPr lang="pt-BR" sz="2000" dirty="0" smtClean="0">
              <a:solidFill>
                <a:schemeClr val="tx1"/>
              </a:solidFill>
              <a:latin typeface="Arial" panose="020B0604020202020204" pitchFamily="34" charset="0"/>
              <a:cs typeface="Arial" panose="020B0604020202020204" pitchFamily="34" charset="0"/>
            </a:endParaRPr>
          </a:p>
          <a:p>
            <a:pPr marL="342900" lvl="0" indent="-342900" algn="l">
              <a:buFontTx/>
              <a:buChar char="-"/>
            </a:pPr>
            <a:endParaRPr lang="pt-BR" sz="2000" dirty="0" smtClean="0">
              <a:solidFill>
                <a:schemeClr val="tx1"/>
              </a:solidFill>
              <a:latin typeface="Arial" panose="020B0604020202020204" pitchFamily="34" charset="0"/>
              <a:cs typeface="Arial" panose="020B0604020202020204" pitchFamily="34" charset="0"/>
            </a:endParaRPr>
          </a:p>
          <a:p>
            <a:pPr marL="342900" lvl="0" indent="-342900" algn="l">
              <a:buFontTx/>
              <a:buChar char="-"/>
            </a:pPr>
            <a:endParaRPr lang="pt-BR" sz="2000" dirty="0" smtClean="0">
              <a:solidFill>
                <a:schemeClr val="tx1"/>
              </a:solidFill>
              <a:latin typeface="Arial" panose="020B0604020202020204" pitchFamily="34" charset="0"/>
              <a:cs typeface="Arial" panose="020B0604020202020204" pitchFamily="34" charset="0"/>
            </a:endParaRPr>
          </a:p>
          <a:p>
            <a:pPr lvl="0" algn="l"/>
            <a:endParaRPr lang="pt-BR" sz="2000" dirty="0" smtClean="0">
              <a:solidFill>
                <a:schemeClr val="tx1"/>
              </a:solidFill>
              <a:latin typeface="Arial" panose="020B0604020202020204" pitchFamily="34" charset="0"/>
              <a:cs typeface="Arial" panose="020B0604020202020204" pitchFamily="34" charset="0"/>
            </a:endParaRPr>
          </a:p>
          <a:p>
            <a:pPr lvl="0" algn="l"/>
            <a:endParaRPr lang="pt-BR" sz="2000" b="1" dirty="0">
              <a:solidFill>
                <a:srgbClr val="FF0000"/>
              </a:solidFill>
              <a:latin typeface="Arial" panose="020B0604020202020204" pitchFamily="34" charset="0"/>
              <a:cs typeface="Arial" panose="020B0604020202020204" pitchFamily="34" charset="0"/>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666892"/>
            <a:ext cx="5650338" cy="399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431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lstStyle/>
          <a:p>
            <a:pPr lvl="0"/>
            <a:r>
              <a:rPr lang="pt-BR" sz="2800" b="1" dirty="0">
                <a:solidFill>
                  <a:srgbClr val="FF0000"/>
                </a:solidFill>
                <a:latin typeface="Arial" panose="020B0604020202020204" pitchFamily="34" charset="0"/>
                <a:cs typeface="Arial" panose="020B0604020202020204" pitchFamily="34" charset="0"/>
              </a:rPr>
              <a:t>Sistema de </a:t>
            </a:r>
            <a:r>
              <a:rPr lang="pt-BR" sz="2800" b="1" dirty="0" smtClean="0">
                <a:solidFill>
                  <a:srgbClr val="FF0000"/>
                </a:solidFill>
                <a:latin typeface="Arial" panose="020B0604020202020204" pitchFamily="34" charset="0"/>
                <a:cs typeface="Arial" panose="020B0604020202020204" pitchFamily="34" charset="0"/>
              </a:rPr>
              <a:t>hidrantes</a:t>
            </a:r>
            <a:r>
              <a:rPr lang="pt-BR" sz="2800" b="1" dirty="0">
                <a:solidFill>
                  <a:srgbClr val="FF0000"/>
                </a:solidFill>
                <a:latin typeface="Arial" panose="020B0604020202020204" pitchFamily="34" charset="0"/>
                <a:cs typeface="Arial" panose="020B0604020202020204" pitchFamily="34" charset="0"/>
              </a:rPr>
              <a:t>:</a:t>
            </a:r>
            <a:endParaRPr lang="pt-BR" sz="2800" b="1" dirty="0" smtClean="0">
              <a:solidFill>
                <a:srgbClr val="FF0000"/>
              </a:solidFill>
              <a:latin typeface="Arial" panose="020B0604020202020204" pitchFamily="34" charset="0"/>
              <a:cs typeface="Arial" panose="020B0604020202020204" pitchFamily="34" charset="0"/>
            </a:endParaRPr>
          </a:p>
          <a:p>
            <a:pPr lvl="0" algn="l"/>
            <a:endParaRPr lang="pt-BR" sz="2800" b="1" dirty="0" smtClean="0">
              <a:solidFill>
                <a:srgbClr val="FF0000"/>
              </a:solidFill>
              <a:latin typeface="Arial" panose="020B0604020202020204" pitchFamily="34" charset="0"/>
              <a:cs typeface="Arial" panose="020B0604020202020204" pitchFamily="34" charset="0"/>
            </a:endParaRPr>
          </a:p>
          <a:p>
            <a:pPr lvl="0" algn="l"/>
            <a:r>
              <a:rPr lang="pt-BR" sz="2300" dirty="0" smtClean="0">
                <a:solidFill>
                  <a:schemeClr val="tx1"/>
                </a:solidFill>
                <a:latin typeface="Arial" panose="020B0604020202020204" pitchFamily="34" charset="0"/>
                <a:cs typeface="Arial" panose="020B0604020202020204" pitchFamily="34" charset="0"/>
              </a:rPr>
              <a:t>Guarda e conservação;</a:t>
            </a:r>
            <a:endParaRPr lang="pt-BR" sz="2300" dirty="0">
              <a:solidFill>
                <a:schemeClr val="tx1"/>
              </a:solidFill>
              <a:latin typeface="Arial" panose="020B0604020202020204" pitchFamily="34" charset="0"/>
              <a:cs typeface="Arial" panose="020B0604020202020204" pitchFamily="34" charset="0"/>
            </a:endParaRPr>
          </a:p>
          <a:p>
            <a:pPr lvl="0" algn="l"/>
            <a:r>
              <a:rPr lang="pt-BR" sz="2000" dirty="0" smtClean="0">
                <a:solidFill>
                  <a:schemeClr val="tx1"/>
                </a:solidFill>
              </a:rPr>
              <a:t>     </a:t>
            </a:r>
          </a:p>
          <a:p>
            <a:pPr lvl="0" algn="l"/>
            <a:r>
              <a:rPr lang="pt-BR" sz="2000" dirty="0" smtClean="0">
                <a:solidFill>
                  <a:schemeClr val="tx1"/>
                </a:solidFill>
              </a:rPr>
              <a:t>         </a:t>
            </a:r>
          </a:p>
          <a:p>
            <a:pPr lvl="0" algn="l"/>
            <a:r>
              <a:rPr lang="pt-BR" sz="2000" dirty="0">
                <a:solidFill>
                  <a:schemeClr val="tx1"/>
                </a:solidFill>
              </a:rPr>
              <a:t> </a:t>
            </a:r>
            <a:r>
              <a:rPr lang="pt-BR" sz="2000" dirty="0" smtClean="0">
                <a:solidFill>
                  <a:schemeClr val="tx1"/>
                </a:solidFill>
              </a:rPr>
              <a:t>               Aduchada.                              Espiral                                       Ziguezague </a:t>
            </a:r>
          </a:p>
          <a:p>
            <a:pPr lvl="0" algn="l"/>
            <a:endParaRPr lang="pt-BR" sz="2000" dirty="0">
              <a:solidFill>
                <a:schemeClr val="tx1"/>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20" y="3510368"/>
            <a:ext cx="2430268" cy="222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549816"/>
            <a:ext cx="2183440" cy="218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3" y="3549816"/>
            <a:ext cx="2648381" cy="2183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5747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552728"/>
          </a:xfrm>
        </p:spPr>
        <p:txBody>
          <a:bodyPr>
            <a:normAutofit fontScale="92500" lnSpcReduction="20000"/>
          </a:bodyPr>
          <a:lstStyle/>
          <a:p>
            <a:r>
              <a:rPr lang="pt-BR" sz="3000" b="1" dirty="0" smtClean="0">
                <a:solidFill>
                  <a:srgbClr val="FF0000"/>
                </a:solidFill>
                <a:latin typeface="Arial" panose="020B0604020202020204" pitchFamily="34" charset="0"/>
                <a:cs typeface="Arial" panose="020B0604020202020204" pitchFamily="34" charset="0"/>
              </a:rPr>
              <a:t>Prevenção: </a:t>
            </a:r>
          </a:p>
          <a:p>
            <a:pPr algn="l" fontAlgn="base"/>
            <a:endParaRPr lang="pt-BR" b="1" dirty="0" smtClean="0">
              <a:solidFill>
                <a:schemeClr val="tx1"/>
              </a:solidFill>
              <a:latin typeface="Arial" panose="020B0604020202020204" pitchFamily="34" charset="0"/>
              <a:cs typeface="Arial" panose="020B0604020202020204" pitchFamily="34" charset="0"/>
            </a:endParaRPr>
          </a:p>
          <a:p>
            <a:pPr algn="l" fontAlgn="base"/>
            <a:r>
              <a:rPr lang="pt-BR" sz="2500" b="1" dirty="0" smtClean="0">
                <a:solidFill>
                  <a:srgbClr val="C00000"/>
                </a:solidFill>
                <a:latin typeface="Arial" panose="020B0604020202020204" pitchFamily="34" charset="0"/>
                <a:cs typeface="Arial" panose="020B0604020202020204" pitchFamily="34" charset="0"/>
              </a:rPr>
              <a:t>1º</a:t>
            </a:r>
            <a:r>
              <a:rPr lang="pt-BR" sz="2500" b="1" dirty="0" smtClean="0">
                <a:solidFill>
                  <a:schemeClr val="tx1"/>
                </a:solidFill>
                <a:latin typeface="Arial" panose="020B0604020202020204" pitchFamily="34" charset="0"/>
                <a:cs typeface="Arial" panose="020B0604020202020204" pitchFamily="34" charset="0"/>
              </a:rPr>
              <a:t> </a:t>
            </a:r>
            <a:r>
              <a:rPr lang="pt-BR" sz="2500" b="1" dirty="0">
                <a:solidFill>
                  <a:srgbClr val="333333"/>
                </a:solidFill>
                <a:latin typeface="Arial" panose="020B0604020202020204" pitchFamily="34" charset="0"/>
                <a:cs typeface="Arial" panose="020B0604020202020204" pitchFamily="34" charset="0"/>
              </a:rPr>
              <a:t>Respeite a sinalização indicativa de combate </a:t>
            </a:r>
            <a:r>
              <a:rPr lang="pt-BR" sz="2500" b="1" dirty="0" smtClean="0">
                <a:solidFill>
                  <a:srgbClr val="333333"/>
                </a:solidFill>
                <a:latin typeface="Arial" panose="020B0604020202020204" pitchFamily="34" charset="0"/>
                <a:cs typeface="Arial" panose="020B0604020202020204" pitchFamily="34" charset="0"/>
              </a:rPr>
              <a:t>de incêndios;</a:t>
            </a:r>
          </a:p>
          <a:p>
            <a:pPr algn="l" fontAlgn="base"/>
            <a:endParaRPr lang="pt-BR" sz="2000" dirty="0" smtClean="0">
              <a:solidFill>
                <a:srgbClr val="333333"/>
              </a:solidFill>
              <a:latin typeface="Arial" panose="020B0604020202020204" pitchFamily="34" charset="0"/>
              <a:cs typeface="Arial" panose="020B0604020202020204" pitchFamily="34" charset="0"/>
            </a:endParaRPr>
          </a:p>
          <a:p>
            <a:pPr algn="l" fontAlgn="base"/>
            <a:r>
              <a:rPr lang="pt-BR" sz="2200" dirty="0" smtClean="0">
                <a:solidFill>
                  <a:srgbClr val="333333"/>
                </a:solidFill>
                <a:latin typeface="Arial" panose="020B0604020202020204" pitchFamily="34" charset="0"/>
                <a:cs typeface="Arial" panose="020B0604020202020204" pitchFamily="34" charset="0"/>
              </a:rPr>
              <a:t>A sinalização indicativa é muito importante, em caso de incêndio é ela que mostrará as ações a serem tomadas para que as pessoas saiam do lugar em segurança.</a:t>
            </a:r>
            <a:endParaRPr lang="pt-BR" sz="2200" dirty="0">
              <a:solidFill>
                <a:srgbClr val="333333"/>
              </a:solidFill>
              <a:latin typeface="Arial" panose="020B0604020202020204" pitchFamily="34" charset="0"/>
              <a:cs typeface="Arial" panose="020B0604020202020204" pitchFamily="34" charset="0"/>
            </a:endParaRPr>
          </a:p>
          <a:p>
            <a:pPr algn="l"/>
            <a:endParaRPr lang="pt-BR" sz="2400" dirty="0" smtClean="0">
              <a:solidFill>
                <a:schemeClr val="tx1"/>
              </a:solidFill>
              <a:latin typeface="Arial" panose="020B0604020202020204" pitchFamily="34" charset="0"/>
              <a:cs typeface="Arial" panose="020B0604020202020204" pitchFamily="34" charset="0"/>
            </a:endParaRPr>
          </a:p>
          <a:p>
            <a:pPr algn="l"/>
            <a:r>
              <a:rPr lang="pt-BR" sz="2500" b="1" dirty="0" smtClean="0">
                <a:solidFill>
                  <a:srgbClr val="C00000"/>
                </a:solidFill>
                <a:latin typeface="Arial" panose="020B0604020202020204" pitchFamily="34" charset="0"/>
                <a:cs typeface="Arial" panose="020B0604020202020204" pitchFamily="34" charset="0"/>
              </a:rPr>
              <a:t>2º</a:t>
            </a:r>
            <a:r>
              <a:rPr lang="pt-BR" sz="2500" b="1" dirty="0" smtClean="0">
                <a:solidFill>
                  <a:schemeClr val="tx1"/>
                </a:solidFill>
                <a:latin typeface="Arial" panose="020B0604020202020204" pitchFamily="34" charset="0"/>
                <a:cs typeface="Arial" panose="020B0604020202020204" pitchFamily="34" charset="0"/>
              </a:rPr>
              <a:t> Não obstrua o acesso aos corredores de passagem de emergência e escadas;</a:t>
            </a:r>
          </a:p>
          <a:p>
            <a:pPr algn="l"/>
            <a:endParaRPr lang="pt-BR" sz="2000" dirty="0" smtClean="0">
              <a:solidFill>
                <a:srgbClr val="333333"/>
              </a:solidFill>
              <a:latin typeface="Arial" panose="020B0604020202020204" pitchFamily="34" charset="0"/>
              <a:cs typeface="Arial" panose="020B0604020202020204" pitchFamily="34" charset="0"/>
            </a:endParaRPr>
          </a:p>
          <a:p>
            <a:pPr algn="l"/>
            <a:r>
              <a:rPr lang="pt-BR" sz="2200" dirty="0" smtClean="0">
                <a:solidFill>
                  <a:srgbClr val="333333"/>
                </a:solidFill>
                <a:latin typeface="Arial" panose="020B0604020202020204" pitchFamily="34" charset="0"/>
                <a:cs typeface="Arial" panose="020B0604020202020204" pitchFamily="34" charset="0"/>
              </a:rPr>
              <a:t>Lembrem-se </a:t>
            </a:r>
            <a:r>
              <a:rPr lang="pt-BR" sz="2200" dirty="0">
                <a:solidFill>
                  <a:srgbClr val="333333"/>
                </a:solidFill>
                <a:latin typeface="Arial" panose="020B0604020202020204" pitchFamily="34" charset="0"/>
                <a:cs typeface="Arial" panose="020B0604020202020204" pitchFamily="34" charset="0"/>
              </a:rPr>
              <a:t>em caso de incêndio eles são a esperança de uma saída rápida e segura, mantê-los desobstruídos é fundamental para a segurança de todos que estão no ambiente</a:t>
            </a:r>
            <a:r>
              <a:rPr lang="pt-BR" sz="2200" dirty="0" smtClean="0">
                <a:solidFill>
                  <a:srgbClr val="333333"/>
                </a:solidFill>
                <a:latin typeface="Arial" panose="020B0604020202020204" pitchFamily="34" charset="0"/>
                <a:cs typeface="Arial" panose="020B0604020202020204" pitchFamily="34" charset="0"/>
              </a:rPr>
              <a:t>.</a:t>
            </a:r>
          </a:p>
          <a:p>
            <a:pPr algn="l"/>
            <a:endParaRPr lang="pt-BR" sz="2400" dirty="0" smtClean="0">
              <a:solidFill>
                <a:srgbClr val="333333"/>
              </a:solidFill>
              <a:latin typeface="Arial" panose="020B0604020202020204" pitchFamily="34" charset="0"/>
              <a:cs typeface="Arial" panose="020B0604020202020204" pitchFamily="34" charset="0"/>
            </a:endParaRPr>
          </a:p>
          <a:p>
            <a:pPr algn="l"/>
            <a:r>
              <a:rPr lang="pt-BR" sz="2500" b="1" dirty="0" smtClean="0">
                <a:solidFill>
                  <a:srgbClr val="C00000"/>
                </a:solidFill>
                <a:latin typeface="Arial" panose="020B0604020202020204" pitchFamily="34" charset="0"/>
                <a:cs typeface="Arial" panose="020B0604020202020204" pitchFamily="34" charset="0"/>
              </a:rPr>
              <a:t>3º</a:t>
            </a:r>
            <a:r>
              <a:rPr lang="pt-BR" sz="2500" b="1" dirty="0" smtClean="0">
                <a:solidFill>
                  <a:srgbClr val="333333"/>
                </a:solidFill>
                <a:latin typeface="Arial" panose="020B0604020202020204" pitchFamily="34" charset="0"/>
                <a:cs typeface="Arial" panose="020B0604020202020204" pitchFamily="34" charset="0"/>
              </a:rPr>
              <a:t> Não </a:t>
            </a:r>
            <a:r>
              <a:rPr lang="pt-BR" sz="2500" b="1" dirty="0">
                <a:solidFill>
                  <a:srgbClr val="333333"/>
                </a:solidFill>
                <a:latin typeface="Arial" panose="020B0604020202020204" pitchFamily="34" charset="0"/>
                <a:cs typeface="Arial" panose="020B0604020202020204" pitchFamily="34" charset="0"/>
              </a:rPr>
              <a:t>fume </a:t>
            </a:r>
            <a:r>
              <a:rPr lang="pt-BR" sz="2500" b="1" dirty="0" smtClean="0">
                <a:solidFill>
                  <a:srgbClr val="333333"/>
                </a:solidFill>
                <a:latin typeface="Arial" panose="020B0604020202020204" pitchFamily="34" charset="0"/>
                <a:cs typeface="Arial" panose="020B0604020202020204" pitchFamily="34" charset="0"/>
              </a:rPr>
              <a:t>próximo </a:t>
            </a:r>
            <a:r>
              <a:rPr lang="pt-BR" sz="2500" b="1" dirty="0">
                <a:solidFill>
                  <a:srgbClr val="333333"/>
                </a:solidFill>
                <a:latin typeface="Arial" panose="020B0604020202020204" pitchFamily="34" charset="0"/>
                <a:cs typeface="Arial" panose="020B0604020202020204" pitchFamily="34" charset="0"/>
              </a:rPr>
              <a:t>a produtos </a:t>
            </a:r>
            <a:r>
              <a:rPr lang="pt-BR" sz="2500" b="1" dirty="0" smtClean="0">
                <a:solidFill>
                  <a:srgbClr val="333333"/>
                </a:solidFill>
                <a:latin typeface="Arial" panose="020B0604020202020204" pitchFamily="34" charset="0"/>
                <a:cs typeface="Arial" panose="020B0604020202020204" pitchFamily="34" charset="0"/>
              </a:rPr>
              <a:t>inflamáveis;</a:t>
            </a:r>
          </a:p>
          <a:p>
            <a:pPr algn="l"/>
            <a:endParaRPr lang="pt-BR" sz="2400" b="1" dirty="0" smtClean="0">
              <a:solidFill>
                <a:srgbClr val="333333"/>
              </a:solidFill>
              <a:latin typeface="Arial" panose="020B0604020202020204" pitchFamily="34" charset="0"/>
              <a:cs typeface="Arial" panose="020B0604020202020204" pitchFamily="34" charset="0"/>
            </a:endParaRPr>
          </a:p>
          <a:p>
            <a:pPr algn="l"/>
            <a:r>
              <a:rPr lang="pt-BR" sz="2200" dirty="0" smtClean="0">
                <a:solidFill>
                  <a:srgbClr val="333333"/>
                </a:solidFill>
                <a:latin typeface="Arial" panose="020B0604020202020204" pitchFamily="34" charset="0"/>
                <a:cs typeface="Arial" panose="020B0604020202020204" pitchFamily="34" charset="0"/>
              </a:rPr>
              <a:t>Isso </a:t>
            </a:r>
            <a:r>
              <a:rPr lang="pt-BR" sz="2200" dirty="0">
                <a:solidFill>
                  <a:srgbClr val="333333"/>
                </a:solidFill>
                <a:latin typeface="Arial" panose="020B0604020202020204" pitchFamily="34" charset="0"/>
                <a:cs typeface="Arial" panose="020B0604020202020204" pitchFamily="34" charset="0"/>
              </a:rPr>
              <a:t>parece obvio, mas acredite, acontece! Obedecer a sinalização de não fumar é um ato de inteligência. Fume apenas nos lugares permitidos para tal.</a:t>
            </a:r>
            <a:endParaRPr lang="pt-BR" sz="2200" dirty="0" smtClean="0">
              <a:solidFill>
                <a:srgbClr val="3333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7932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213908"/>
            <a:ext cx="8928992" cy="6527460"/>
          </a:xfrm>
        </p:spPr>
        <p:txBody>
          <a:bodyPr>
            <a:normAutofit fontScale="92500" lnSpcReduction="20000"/>
          </a:bodyPr>
          <a:lstStyle/>
          <a:p>
            <a:pPr algn="l" fontAlgn="base"/>
            <a:r>
              <a:rPr lang="pt-BR" sz="2400" b="1" dirty="0" smtClean="0">
                <a:solidFill>
                  <a:srgbClr val="C00000"/>
                </a:solidFill>
                <a:latin typeface="Arial" panose="020B0604020202020204" pitchFamily="34" charset="0"/>
                <a:cs typeface="Arial" panose="020B0604020202020204" pitchFamily="34" charset="0"/>
              </a:rPr>
              <a:t>4º</a:t>
            </a:r>
            <a:r>
              <a:rPr lang="pt-BR" sz="2400" b="1" dirty="0" smtClean="0">
                <a:solidFill>
                  <a:srgbClr val="333333"/>
                </a:solidFill>
                <a:latin typeface="Arial" panose="020B0604020202020204" pitchFamily="34" charset="0"/>
                <a:cs typeface="Arial" panose="020B0604020202020204" pitchFamily="34" charset="0"/>
              </a:rPr>
              <a:t> Cuide </a:t>
            </a:r>
            <a:r>
              <a:rPr lang="pt-BR" sz="2400" b="1" dirty="0">
                <a:solidFill>
                  <a:srgbClr val="333333"/>
                </a:solidFill>
                <a:latin typeface="Arial" panose="020B0604020202020204" pitchFamily="34" charset="0"/>
                <a:cs typeface="Arial" panose="020B0604020202020204" pitchFamily="34" charset="0"/>
              </a:rPr>
              <a:t>bem da manutenção da </a:t>
            </a:r>
            <a:r>
              <a:rPr lang="pt-BR" sz="2400" b="1" dirty="0" smtClean="0">
                <a:solidFill>
                  <a:srgbClr val="333333"/>
                </a:solidFill>
                <a:latin typeface="Arial" panose="020B0604020202020204" pitchFamily="34" charset="0"/>
                <a:cs typeface="Arial" panose="020B0604020202020204" pitchFamily="34" charset="0"/>
              </a:rPr>
              <a:t>rede elétrica:</a:t>
            </a:r>
          </a:p>
          <a:p>
            <a:pPr algn="l" fontAlgn="base"/>
            <a:endParaRPr lang="pt-BR" sz="2400" dirty="0" smtClean="0">
              <a:solidFill>
                <a:srgbClr val="333333"/>
              </a:solidFill>
              <a:latin typeface="Arial" panose="020B0604020202020204" pitchFamily="34" charset="0"/>
              <a:cs typeface="Arial" panose="020B0604020202020204" pitchFamily="34" charset="0"/>
            </a:endParaRPr>
          </a:p>
          <a:p>
            <a:pPr algn="l" fontAlgn="base"/>
            <a:r>
              <a:rPr lang="pt-BR" sz="2200" dirty="0" smtClean="0">
                <a:solidFill>
                  <a:srgbClr val="333333"/>
                </a:solidFill>
                <a:latin typeface="Arial" panose="020B0604020202020204" pitchFamily="34" charset="0"/>
                <a:cs typeface="Arial" panose="020B0604020202020204" pitchFamily="34" charset="0"/>
              </a:rPr>
              <a:t>Boa parte dos incêndios ocorre por causa de curtos circuitos elétricos. Não faça gatos e gambiarras elétricas em máquinas e na rede elétrica. </a:t>
            </a:r>
          </a:p>
          <a:p>
            <a:pPr algn="l" fontAlgn="base"/>
            <a:endParaRPr lang="pt-BR" sz="2400" b="1" dirty="0" smtClean="0">
              <a:solidFill>
                <a:srgbClr val="333333"/>
              </a:solidFill>
              <a:latin typeface="Arial" panose="020B0604020202020204" pitchFamily="34" charset="0"/>
              <a:cs typeface="Arial" panose="020B0604020202020204" pitchFamily="34" charset="0"/>
            </a:endParaRPr>
          </a:p>
          <a:p>
            <a:pPr algn="l" fontAlgn="base"/>
            <a:r>
              <a:rPr lang="pt-BR" sz="2400" b="1" dirty="0" smtClean="0">
                <a:solidFill>
                  <a:srgbClr val="C00000"/>
                </a:solidFill>
                <a:latin typeface="Arial" panose="020B0604020202020204" pitchFamily="34" charset="0"/>
                <a:cs typeface="Arial" panose="020B0604020202020204" pitchFamily="34" charset="0"/>
              </a:rPr>
              <a:t>5º</a:t>
            </a:r>
            <a:r>
              <a:rPr lang="pt-BR" sz="2400" b="1" dirty="0" smtClean="0">
                <a:solidFill>
                  <a:srgbClr val="333333"/>
                </a:solidFill>
                <a:latin typeface="Arial" panose="020B0604020202020204" pitchFamily="34" charset="0"/>
                <a:cs typeface="Arial" panose="020B0604020202020204" pitchFamily="34" charset="0"/>
              </a:rPr>
              <a:t> Não </a:t>
            </a:r>
            <a:r>
              <a:rPr lang="pt-BR" sz="2400" b="1" dirty="0">
                <a:solidFill>
                  <a:srgbClr val="333333"/>
                </a:solidFill>
                <a:latin typeface="Arial" panose="020B0604020202020204" pitchFamily="34" charset="0"/>
                <a:cs typeface="Arial" panose="020B0604020202020204" pitchFamily="34" charset="0"/>
              </a:rPr>
              <a:t>sobrecarregue as </a:t>
            </a:r>
            <a:r>
              <a:rPr lang="pt-BR" sz="2400" b="1" dirty="0" smtClean="0">
                <a:solidFill>
                  <a:srgbClr val="333333"/>
                </a:solidFill>
                <a:latin typeface="Arial" panose="020B0604020202020204" pitchFamily="34" charset="0"/>
                <a:cs typeface="Arial" panose="020B0604020202020204" pitchFamily="34" charset="0"/>
              </a:rPr>
              <a:t>tomadas;</a:t>
            </a:r>
          </a:p>
          <a:p>
            <a:pPr algn="l" fontAlgn="base"/>
            <a:endParaRPr lang="pt-BR" sz="2200" dirty="0" smtClean="0">
              <a:solidFill>
                <a:srgbClr val="333333"/>
              </a:solidFill>
              <a:latin typeface="Arial" panose="020B0604020202020204" pitchFamily="34" charset="0"/>
              <a:cs typeface="Arial" panose="020B0604020202020204" pitchFamily="34" charset="0"/>
            </a:endParaRPr>
          </a:p>
          <a:p>
            <a:pPr algn="l" fontAlgn="base"/>
            <a:r>
              <a:rPr lang="pt-BR" sz="2200" dirty="0" smtClean="0">
                <a:solidFill>
                  <a:srgbClr val="333333"/>
                </a:solidFill>
                <a:latin typeface="Arial" panose="020B0604020202020204" pitchFamily="34" charset="0"/>
                <a:cs typeface="Arial" panose="020B0604020202020204" pitchFamily="34" charset="0"/>
              </a:rPr>
              <a:t>Elas </a:t>
            </a:r>
            <a:r>
              <a:rPr lang="pt-BR" sz="2200" dirty="0">
                <a:solidFill>
                  <a:srgbClr val="333333"/>
                </a:solidFill>
                <a:latin typeface="Arial" panose="020B0604020202020204" pitchFamily="34" charset="0"/>
                <a:cs typeface="Arial" panose="020B0604020202020204" pitchFamily="34" charset="0"/>
              </a:rPr>
              <a:t>não foram feitas para suportar vários equipamentos ligados ao mesmo tempo.</a:t>
            </a:r>
          </a:p>
          <a:p>
            <a:pPr algn="l" fontAlgn="base"/>
            <a:endParaRPr lang="pt-BR" sz="2400" dirty="0" smtClean="0">
              <a:solidFill>
                <a:srgbClr val="333333"/>
              </a:solidFill>
              <a:latin typeface="Arial" panose="020B0604020202020204" pitchFamily="34" charset="0"/>
              <a:cs typeface="Arial" panose="020B0604020202020204" pitchFamily="34" charset="0"/>
            </a:endParaRPr>
          </a:p>
          <a:p>
            <a:pPr algn="l" fontAlgn="base"/>
            <a:r>
              <a:rPr lang="pt-BR" sz="2400" dirty="0" smtClean="0">
                <a:solidFill>
                  <a:srgbClr val="C00000"/>
                </a:solidFill>
                <a:latin typeface="Arial" panose="020B0604020202020204" pitchFamily="34" charset="0"/>
                <a:cs typeface="Arial" panose="020B0604020202020204" pitchFamily="34" charset="0"/>
              </a:rPr>
              <a:t>6º</a:t>
            </a:r>
            <a:r>
              <a:rPr lang="pt-BR" sz="2400" dirty="0" smtClean="0">
                <a:solidFill>
                  <a:srgbClr val="333333"/>
                </a:solidFill>
                <a:latin typeface="Arial" panose="020B0604020202020204" pitchFamily="34" charset="0"/>
                <a:cs typeface="Arial" panose="020B0604020202020204" pitchFamily="34" charset="0"/>
              </a:rPr>
              <a:t> </a:t>
            </a:r>
            <a:r>
              <a:rPr lang="pt-BR" sz="2400" b="1" dirty="0" smtClean="0">
                <a:solidFill>
                  <a:srgbClr val="333333"/>
                </a:solidFill>
                <a:latin typeface="Arial" panose="020B0604020202020204" pitchFamily="34" charset="0"/>
                <a:cs typeface="Arial" panose="020B0604020202020204" pitchFamily="34" charset="0"/>
              </a:rPr>
              <a:t>Mantenha </a:t>
            </a:r>
            <a:r>
              <a:rPr lang="pt-BR" sz="2400" b="1" dirty="0">
                <a:solidFill>
                  <a:srgbClr val="333333"/>
                </a:solidFill>
                <a:latin typeface="Arial" panose="020B0604020202020204" pitchFamily="34" charset="0"/>
                <a:cs typeface="Arial" panose="020B0604020202020204" pitchFamily="34" charset="0"/>
              </a:rPr>
              <a:t>os extintores com carga de água longe dos equipamentos </a:t>
            </a:r>
            <a:r>
              <a:rPr lang="pt-BR" sz="2400" b="1" dirty="0" smtClean="0">
                <a:solidFill>
                  <a:srgbClr val="333333"/>
                </a:solidFill>
                <a:latin typeface="Arial" panose="020B0604020202020204" pitchFamily="34" charset="0"/>
                <a:cs typeface="Arial" panose="020B0604020202020204" pitchFamily="34" charset="0"/>
              </a:rPr>
              <a:t>energizados;</a:t>
            </a:r>
          </a:p>
          <a:p>
            <a:pPr algn="l" fontAlgn="base"/>
            <a:endParaRPr lang="pt-BR" sz="2000" dirty="0" smtClean="0">
              <a:solidFill>
                <a:srgbClr val="333333"/>
              </a:solidFill>
              <a:latin typeface="Arial" panose="020B0604020202020204" pitchFamily="34" charset="0"/>
              <a:cs typeface="Arial" panose="020B0604020202020204" pitchFamily="34" charset="0"/>
            </a:endParaRPr>
          </a:p>
          <a:p>
            <a:pPr algn="l" fontAlgn="base"/>
            <a:r>
              <a:rPr lang="pt-BR" sz="2200" dirty="0" smtClean="0">
                <a:solidFill>
                  <a:srgbClr val="333333"/>
                </a:solidFill>
                <a:latin typeface="Arial" panose="020B0604020202020204" pitchFamily="34" charset="0"/>
                <a:cs typeface="Arial" panose="020B0604020202020204" pitchFamily="34" charset="0"/>
              </a:rPr>
              <a:t>isso </a:t>
            </a:r>
            <a:r>
              <a:rPr lang="pt-BR" sz="2200" dirty="0">
                <a:solidFill>
                  <a:srgbClr val="333333"/>
                </a:solidFill>
                <a:latin typeface="Arial" panose="020B0604020202020204" pitchFamily="34" charset="0"/>
                <a:cs typeface="Arial" panose="020B0604020202020204" pitchFamily="34" charset="0"/>
              </a:rPr>
              <a:t>é importante para evitar que na hora da correria, algum desavisado use e com isso sofra uma descarga elétrica (a água conduz eletricidade).</a:t>
            </a:r>
          </a:p>
          <a:p>
            <a:pPr algn="l" fontAlgn="base"/>
            <a:endParaRPr lang="pt-BR" sz="2400" b="1" dirty="0" smtClean="0">
              <a:solidFill>
                <a:srgbClr val="333333"/>
              </a:solidFill>
              <a:latin typeface="Arial" panose="020B0604020202020204" pitchFamily="34" charset="0"/>
              <a:cs typeface="Arial" panose="020B0604020202020204" pitchFamily="34" charset="0"/>
            </a:endParaRPr>
          </a:p>
          <a:p>
            <a:pPr algn="l" fontAlgn="base"/>
            <a:r>
              <a:rPr lang="pt-BR" sz="2400" b="1" dirty="0" smtClean="0">
                <a:solidFill>
                  <a:srgbClr val="C00000"/>
                </a:solidFill>
                <a:latin typeface="Arial" panose="020B0604020202020204" pitchFamily="34" charset="0"/>
                <a:cs typeface="Arial" panose="020B0604020202020204" pitchFamily="34" charset="0"/>
              </a:rPr>
              <a:t>7º </a:t>
            </a:r>
            <a:r>
              <a:rPr lang="pt-BR" sz="2400" b="1" dirty="0" smtClean="0">
                <a:solidFill>
                  <a:srgbClr val="333333"/>
                </a:solidFill>
                <a:latin typeface="Arial" panose="020B0604020202020204" pitchFamily="34" charset="0"/>
                <a:cs typeface="Arial" panose="020B0604020202020204" pitchFamily="34" charset="0"/>
              </a:rPr>
              <a:t>Nunca </a:t>
            </a:r>
            <a:r>
              <a:rPr lang="pt-BR" sz="2400" b="1" dirty="0">
                <a:solidFill>
                  <a:srgbClr val="333333"/>
                </a:solidFill>
                <a:latin typeface="Arial" panose="020B0604020202020204" pitchFamily="34" charset="0"/>
                <a:cs typeface="Arial" panose="020B0604020202020204" pitchFamily="34" charset="0"/>
              </a:rPr>
              <a:t>obstrua o acesso aos </a:t>
            </a:r>
            <a:r>
              <a:rPr lang="pt-BR" sz="2400" b="1" dirty="0" smtClean="0">
                <a:solidFill>
                  <a:srgbClr val="333333"/>
                </a:solidFill>
                <a:latin typeface="Arial" panose="020B0604020202020204" pitchFamily="34" charset="0"/>
                <a:cs typeface="Arial" panose="020B0604020202020204" pitchFamily="34" charset="0"/>
              </a:rPr>
              <a:t>extintores;</a:t>
            </a:r>
          </a:p>
          <a:p>
            <a:pPr algn="l" fontAlgn="base"/>
            <a:endParaRPr lang="pt-BR" sz="2000" dirty="0" smtClean="0">
              <a:solidFill>
                <a:srgbClr val="333333"/>
              </a:solidFill>
              <a:latin typeface="Arial" panose="020B0604020202020204" pitchFamily="34" charset="0"/>
              <a:cs typeface="Arial" panose="020B0604020202020204" pitchFamily="34" charset="0"/>
            </a:endParaRPr>
          </a:p>
          <a:p>
            <a:pPr algn="l" fontAlgn="base"/>
            <a:r>
              <a:rPr lang="pt-BR" sz="2200" dirty="0" smtClean="0">
                <a:solidFill>
                  <a:srgbClr val="333333"/>
                </a:solidFill>
                <a:latin typeface="Arial" panose="020B0604020202020204" pitchFamily="34" charset="0"/>
                <a:cs typeface="Arial" panose="020B0604020202020204" pitchFamily="34" charset="0"/>
              </a:rPr>
              <a:t>Os </a:t>
            </a:r>
            <a:r>
              <a:rPr lang="pt-BR" sz="2200" dirty="0">
                <a:solidFill>
                  <a:srgbClr val="333333"/>
                </a:solidFill>
                <a:latin typeface="Arial" panose="020B0604020202020204" pitchFamily="34" charset="0"/>
                <a:cs typeface="Arial" panose="020B0604020202020204" pitchFamily="34" charset="0"/>
              </a:rPr>
              <a:t>extintores são as vezes a única chance de um combate a tempo de evitar que as chamas se tornem incontroláveis</a:t>
            </a:r>
            <a:r>
              <a:rPr lang="pt-BR" sz="2000" dirty="0">
                <a:solidFill>
                  <a:srgbClr val="333333"/>
                </a:solidFill>
                <a:latin typeface="Arial" panose="020B0604020202020204" pitchFamily="34" charset="0"/>
                <a:cs typeface="Arial" panose="020B0604020202020204" pitchFamily="34" charset="0"/>
              </a:rPr>
              <a:t>.</a:t>
            </a:r>
          </a:p>
          <a:p>
            <a:pPr algn="l" fontAlgn="base"/>
            <a:endParaRPr lang="pt-BR" sz="2400" i="0" dirty="0">
              <a:solidFill>
                <a:srgbClr val="333333"/>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26879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88640"/>
            <a:ext cx="8856984" cy="6552728"/>
          </a:xfrm>
        </p:spPr>
        <p:txBody>
          <a:bodyPr/>
          <a:lstStyle/>
          <a:p>
            <a:pPr lvl="0"/>
            <a:r>
              <a:rPr lang="pt-BR" sz="2800" b="1" dirty="0" smtClean="0">
                <a:solidFill>
                  <a:srgbClr val="FF0000"/>
                </a:solidFill>
                <a:latin typeface="Arial" panose="020B0604020202020204" pitchFamily="34" charset="0"/>
                <a:cs typeface="Arial" panose="020B0604020202020204" pitchFamily="34" charset="0"/>
              </a:rPr>
              <a:t>Abandono de área:</a:t>
            </a:r>
          </a:p>
          <a:p>
            <a:endParaRPr lang="pt-BR" sz="2000" dirty="0" smtClean="0">
              <a:solidFill>
                <a:schemeClr val="tx1"/>
              </a:solidFill>
              <a:latin typeface="Arial" pitchFamily="34" charset="0"/>
              <a:cs typeface="Arial" pitchFamily="34" charset="0"/>
            </a:endParaRPr>
          </a:p>
          <a:p>
            <a:endParaRPr lang="pt-BR" sz="2000" dirty="0">
              <a:solidFill>
                <a:schemeClr val="tx1"/>
              </a:solidFill>
              <a:latin typeface="Arial" pitchFamily="34" charset="0"/>
              <a:cs typeface="Arial" pitchFamily="34" charset="0"/>
            </a:endParaRPr>
          </a:p>
          <a:p>
            <a:pPr algn="l"/>
            <a:r>
              <a:rPr lang="pt-BR" sz="2300" dirty="0" smtClean="0">
                <a:solidFill>
                  <a:schemeClr val="tx1"/>
                </a:solidFill>
                <a:latin typeface="Arial" pitchFamily="34" charset="0"/>
                <a:cs typeface="Arial" pitchFamily="34" charset="0"/>
              </a:rPr>
              <a:t>Objetivo em seu local de trabalho:</a:t>
            </a:r>
          </a:p>
          <a:p>
            <a:pPr algn="l"/>
            <a:endParaRPr lang="pt-BR" sz="2300" dirty="0">
              <a:solidFill>
                <a:schemeClr val="tx1"/>
              </a:solidFill>
              <a:latin typeface="Arial" pitchFamily="34" charset="0"/>
              <a:cs typeface="Arial" pitchFamily="34" charset="0"/>
            </a:endParaRPr>
          </a:p>
          <a:p>
            <a:pPr algn="l"/>
            <a:r>
              <a:rPr lang="pt-BR" sz="2000" dirty="0" smtClean="0">
                <a:solidFill>
                  <a:schemeClr val="tx1"/>
                </a:solidFill>
                <a:latin typeface="Arial" pitchFamily="34" charset="0"/>
                <a:cs typeface="Arial" pitchFamily="34" charset="0"/>
              </a:rPr>
              <a:t>visa </a:t>
            </a:r>
            <a:r>
              <a:rPr lang="pt-BR" sz="2000" dirty="0">
                <a:solidFill>
                  <a:schemeClr val="tx1"/>
                </a:solidFill>
                <a:latin typeface="Arial" pitchFamily="34" charset="0"/>
                <a:cs typeface="Arial" pitchFamily="34" charset="0"/>
              </a:rPr>
              <a:t>estabelecer um conjunto de procedimentos para a retirada rápida e segura dos ocupantes do estabelecimento ou edifício nos casos de emergência, através das rotas de fuga existentes, com auxílio da brigada de </a:t>
            </a:r>
            <a:r>
              <a:rPr lang="pt-BR" sz="2000" dirty="0" smtClean="0">
                <a:solidFill>
                  <a:schemeClr val="tx1"/>
                </a:solidFill>
                <a:latin typeface="Arial" pitchFamily="34" charset="0"/>
                <a:cs typeface="Arial" pitchFamily="34" charset="0"/>
              </a:rPr>
              <a:t>incêndio.</a:t>
            </a:r>
          </a:p>
          <a:p>
            <a:pPr algn="l"/>
            <a:r>
              <a:rPr lang="pt-BR" dirty="0">
                <a:solidFill>
                  <a:schemeClr val="tx1"/>
                </a:solidFill>
                <a:latin typeface="Open Sans"/>
              </a:rPr>
              <a:t> </a:t>
            </a:r>
            <a:endParaRPr lang="pt-BR" dirty="0">
              <a:solidFill>
                <a:schemeClr val="tx1"/>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858236"/>
            <a:ext cx="6594742" cy="27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4715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normAutofit/>
          </a:bodyPr>
          <a:lstStyle/>
          <a:p>
            <a:r>
              <a:rPr lang="pt-BR" sz="2800" b="1" kern="0" dirty="0" smtClean="0">
                <a:solidFill>
                  <a:srgbClr val="FF0000"/>
                </a:solidFill>
                <a:latin typeface="Arial" panose="020B0604020202020204" pitchFamily="34" charset="0"/>
                <a:ea typeface="+mj-ea"/>
                <a:cs typeface="Arial" panose="020B0604020202020204" pitchFamily="34" charset="0"/>
              </a:rPr>
              <a:t>Noções básica de primeiros socorros:</a:t>
            </a:r>
          </a:p>
          <a:p>
            <a:pPr algn="l"/>
            <a:endParaRPr lang="pt-BR" sz="2800"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521069"/>
            <a:ext cx="5040560" cy="407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1196752"/>
            <a:ext cx="2160413" cy="140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196752"/>
            <a:ext cx="1807274" cy="140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31770">
            <a:off x="2699234" y="554381"/>
            <a:ext cx="3064105" cy="2325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24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856984" cy="6624736"/>
          </a:xfrm>
        </p:spPr>
        <p:txBody>
          <a:bodyPr>
            <a:normAutofit/>
          </a:bodyPr>
          <a:lstStyle/>
          <a:p>
            <a:r>
              <a:rPr lang="pt-BR" sz="2800" b="1" dirty="0" smtClean="0">
                <a:solidFill>
                  <a:srgbClr val="FF0000"/>
                </a:solidFill>
                <a:latin typeface="Arial" panose="020B0604020202020204" pitchFamily="34" charset="0"/>
                <a:cs typeface="Arial" panose="020B0604020202020204" pitchFamily="34" charset="0"/>
              </a:rPr>
              <a:t>Aspectos legais/responsabilidades;</a:t>
            </a:r>
          </a:p>
          <a:p>
            <a:pPr algn="l"/>
            <a:endParaRPr lang="pt-BR" sz="2400" b="1" dirty="0">
              <a:solidFill>
                <a:srgbClr val="FF0000"/>
              </a:solidFill>
              <a:latin typeface="Arial" panose="020B0604020202020204" pitchFamily="34" charset="0"/>
              <a:cs typeface="Arial" panose="020B0604020202020204" pitchFamily="34" charset="0"/>
            </a:endParaRPr>
          </a:p>
          <a:p>
            <a:pPr algn="l"/>
            <a:r>
              <a:rPr lang="pt-BR" sz="2400" b="1" dirty="0" smtClean="0">
                <a:solidFill>
                  <a:srgbClr val="1F1F1F"/>
                </a:solidFill>
                <a:latin typeface="Arial" panose="020B0604020202020204" pitchFamily="34" charset="0"/>
                <a:cs typeface="Arial" panose="020B0604020202020204" pitchFamily="34" charset="0"/>
              </a:rPr>
              <a:t>Brigada </a:t>
            </a:r>
            <a:r>
              <a:rPr lang="pt-BR" sz="2400" b="1" dirty="0">
                <a:solidFill>
                  <a:srgbClr val="1F1F1F"/>
                </a:solidFill>
                <a:latin typeface="Arial" panose="020B0604020202020204" pitchFamily="34" charset="0"/>
                <a:cs typeface="Arial" panose="020B0604020202020204" pitchFamily="34" charset="0"/>
              </a:rPr>
              <a:t>de Incêndio</a:t>
            </a:r>
            <a:r>
              <a:rPr lang="pt-BR" sz="2400" b="1" dirty="0" smtClean="0">
                <a:solidFill>
                  <a:srgbClr val="1F1F1F"/>
                </a:solidFill>
                <a:latin typeface="Arial" panose="020B0604020202020204" pitchFamily="34" charset="0"/>
                <a:cs typeface="Arial" panose="020B0604020202020204" pitchFamily="34" charset="0"/>
              </a:rPr>
              <a:t>: </a:t>
            </a:r>
            <a:r>
              <a:rPr lang="pt-BR" sz="2000" dirty="0">
                <a:solidFill>
                  <a:srgbClr val="1F1F1F"/>
                </a:solidFill>
                <a:latin typeface="Arial" panose="020B0604020202020204" pitchFamily="34" charset="0"/>
                <a:cs typeface="Arial" panose="020B0604020202020204" pitchFamily="34" charset="0"/>
              </a:rPr>
              <a:t>É um grupo organizado de pessoas preferencialmente voluntarias ou indicadas, treinadas e capacitadas para atuar na prevenção e no combate ao </a:t>
            </a:r>
            <a:r>
              <a:rPr lang="pt-BR" sz="2000" b="1" u="sng" dirty="0">
                <a:solidFill>
                  <a:srgbClr val="1F1F1F"/>
                </a:solidFill>
                <a:latin typeface="Arial" panose="020B0604020202020204" pitchFamily="34" charset="0"/>
                <a:cs typeface="Arial" panose="020B0604020202020204" pitchFamily="34" charset="0"/>
              </a:rPr>
              <a:t>princípio de incêndio</a:t>
            </a:r>
            <a:r>
              <a:rPr lang="pt-BR" sz="2000" dirty="0">
                <a:solidFill>
                  <a:srgbClr val="1F1F1F"/>
                </a:solidFill>
                <a:latin typeface="Arial" panose="020B0604020202020204" pitchFamily="34" charset="0"/>
                <a:cs typeface="Arial" panose="020B0604020202020204" pitchFamily="34" charset="0"/>
              </a:rPr>
              <a:t>, abandono de área e primeiros </a:t>
            </a:r>
            <a:r>
              <a:rPr lang="pt-BR" sz="2000" dirty="0" smtClean="0">
                <a:solidFill>
                  <a:srgbClr val="1F1F1F"/>
                </a:solidFill>
                <a:latin typeface="Arial" panose="020B0604020202020204" pitchFamily="34" charset="0"/>
                <a:cs typeface="Arial" panose="020B0604020202020204" pitchFamily="34" charset="0"/>
              </a:rPr>
              <a:t>socorros</a:t>
            </a:r>
            <a:r>
              <a:rPr lang="pt-BR" sz="2000" dirty="0">
                <a:solidFill>
                  <a:srgbClr val="1F1F1F"/>
                </a:solidFill>
                <a:latin typeface="Arial" panose="020B0604020202020204" pitchFamily="34" charset="0"/>
                <a:cs typeface="Arial" panose="020B0604020202020204" pitchFamily="34" charset="0"/>
              </a:rPr>
              <a:t>.</a:t>
            </a:r>
            <a:endParaRPr lang="pt-BR" sz="2800" b="1" dirty="0" smtClean="0">
              <a:solidFill>
                <a:schemeClr val="tx1"/>
              </a:solidFill>
              <a:latin typeface="Arial" panose="020B0604020202020204" pitchFamily="34" charset="0"/>
              <a:cs typeface="Arial" panose="020B0604020202020204" pitchFamily="34" charset="0"/>
            </a:endParaRPr>
          </a:p>
          <a:p>
            <a:pPr algn="l"/>
            <a:endParaRPr lang="pt-BR" sz="2200" b="1" dirty="0" smtClean="0">
              <a:solidFill>
                <a:srgbClr val="C00000"/>
              </a:solidFill>
              <a:latin typeface="Arial" panose="020B0604020202020204" pitchFamily="34" charset="0"/>
              <a:cs typeface="Arial" panose="020B0604020202020204" pitchFamily="34" charset="0"/>
            </a:endParaRPr>
          </a:p>
          <a:p>
            <a:pPr algn="l"/>
            <a:r>
              <a:rPr lang="pt-BR" sz="2200" b="1" dirty="0" smtClean="0">
                <a:solidFill>
                  <a:srgbClr val="C00000"/>
                </a:solidFill>
                <a:latin typeface="Arial" panose="020B0604020202020204" pitchFamily="34" charset="0"/>
                <a:cs typeface="Arial" panose="020B0604020202020204" pitchFamily="34" charset="0"/>
              </a:rPr>
              <a:t>1º</a:t>
            </a:r>
            <a:r>
              <a:rPr lang="pt-BR" sz="2800" b="1" dirty="0" smtClean="0">
                <a:solidFill>
                  <a:schemeClr val="tx1"/>
                </a:solidFill>
                <a:latin typeface="Arial" panose="020B0604020202020204" pitchFamily="34" charset="0"/>
                <a:cs typeface="Arial" panose="020B0604020202020204" pitchFamily="34" charset="0"/>
              </a:rPr>
              <a:t> </a:t>
            </a:r>
            <a:r>
              <a:rPr lang="pt-BR" sz="2000" dirty="0" smtClean="0">
                <a:solidFill>
                  <a:srgbClr val="333333"/>
                </a:solidFill>
                <a:latin typeface="Arial" panose="020B0604020202020204" pitchFamily="34" charset="0"/>
                <a:cs typeface="Arial" panose="020B0604020202020204" pitchFamily="34" charset="0"/>
              </a:rPr>
              <a:t>Em </a:t>
            </a:r>
            <a:r>
              <a:rPr lang="pt-BR" sz="2000" dirty="0">
                <a:solidFill>
                  <a:schemeClr val="tx1"/>
                </a:solidFill>
                <a:latin typeface="Arial" panose="020B0604020202020204" pitchFamily="34" charset="0"/>
                <a:cs typeface="Arial" panose="020B0604020202020204" pitchFamily="34" charset="0"/>
              </a:rPr>
              <a:t>caso</a:t>
            </a:r>
            <a:r>
              <a:rPr lang="pt-BR" sz="2000" dirty="0">
                <a:solidFill>
                  <a:srgbClr val="333333"/>
                </a:solidFill>
                <a:latin typeface="Arial" panose="020B0604020202020204" pitchFamily="34" charset="0"/>
                <a:cs typeface="Arial" panose="020B0604020202020204" pitchFamily="34" charset="0"/>
              </a:rPr>
              <a:t> emergencial, é promover de forma segura e rápida o abandono imediato da população do local onde está havendo </a:t>
            </a:r>
            <a:r>
              <a:rPr lang="pt-BR" sz="2000" dirty="0" smtClean="0">
                <a:solidFill>
                  <a:srgbClr val="333333"/>
                </a:solidFill>
                <a:latin typeface="Arial" panose="020B0604020202020204" pitchFamily="34" charset="0"/>
                <a:cs typeface="Arial" panose="020B0604020202020204" pitchFamily="34" charset="0"/>
              </a:rPr>
              <a:t>o </a:t>
            </a:r>
            <a:r>
              <a:rPr lang="pt-BR" sz="2000" dirty="0" smtClean="0">
                <a:solidFill>
                  <a:srgbClr val="333333"/>
                </a:solidFill>
                <a:latin typeface="Arial" panose="020B0604020202020204" pitchFamily="34" charset="0"/>
                <a:cs typeface="Arial" panose="020B0604020202020204" pitchFamily="34" charset="0"/>
              </a:rPr>
              <a:t>sinistro.</a:t>
            </a:r>
          </a:p>
          <a:p>
            <a:pPr algn="l"/>
            <a:endParaRPr lang="pt-BR" sz="2000" dirty="0">
              <a:solidFill>
                <a:srgbClr val="333333"/>
              </a:solidFill>
              <a:latin typeface="Arial" panose="020B0604020202020204" pitchFamily="34" charset="0"/>
              <a:cs typeface="Arial" panose="020B0604020202020204" pitchFamily="34" charset="0"/>
            </a:endParaRPr>
          </a:p>
          <a:p>
            <a:pPr algn="l"/>
            <a:r>
              <a:rPr lang="pt-BR" sz="2200" b="1" dirty="0" smtClean="0">
                <a:solidFill>
                  <a:srgbClr val="C00000"/>
                </a:solidFill>
                <a:latin typeface="Arial" panose="020B0604020202020204" pitchFamily="34" charset="0"/>
                <a:cs typeface="Arial" panose="020B0604020202020204" pitchFamily="34" charset="0"/>
              </a:rPr>
              <a:t>2º</a:t>
            </a:r>
            <a:r>
              <a:rPr lang="pt-BR" sz="2000" b="1" dirty="0" smtClean="0">
                <a:solidFill>
                  <a:srgbClr val="C00000"/>
                </a:solidFill>
                <a:latin typeface="Arial" panose="020B0604020202020204" pitchFamily="34" charset="0"/>
                <a:cs typeface="Arial" panose="020B0604020202020204" pitchFamily="34" charset="0"/>
              </a:rPr>
              <a:t> </a:t>
            </a:r>
            <a:r>
              <a:rPr lang="pt-BR" sz="2000" dirty="0" smtClean="0">
                <a:solidFill>
                  <a:srgbClr val="333333"/>
                </a:solidFill>
                <a:latin typeface="Arial" panose="020B0604020202020204" pitchFamily="34" charset="0"/>
                <a:cs typeface="Arial" panose="020B0604020202020204" pitchFamily="34" charset="0"/>
              </a:rPr>
              <a:t>É </a:t>
            </a:r>
            <a:r>
              <a:rPr lang="pt-BR" sz="2000" dirty="0">
                <a:solidFill>
                  <a:srgbClr val="333333"/>
                </a:solidFill>
                <a:latin typeface="Arial" panose="020B0604020202020204" pitchFamily="34" charset="0"/>
                <a:cs typeface="Arial" panose="020B0604020202020204" pitchFamily="34" charset="0"/>
              </a:rPr>
              <a:t>dar o primeiro combate ao princípio de incêndio até que ajuda externa ocupe seu lugar no combate, esses com roupas e acessórios adequados para a aproximação e </a:t>
            </a:r>
            <a:r>
              <a:rPr lang="pt-BR" sz="2000" dirty="0" smtClean="0">
                <a:solidFill>
                  <a:srgbClr val="333333"/>
                </a:solidFill>
                <a:latin typeface="Arial" panose="020B0604020202020204" pitchFamily="34" charset="0"/>
                <a:cs typeface="Arial" panose="020B0604020202020204" pitchFamily="34" charset="0"/>
              </a:rPr>
              <a:t>extermínio </a:t>
            </a:r>
            <a:r>
              <a:rPr lang="pt-BR" sz="2000" dirty="0">
                <a:solidFill>
                  <a:srgbClr val="333333"/>
                </a:solidFill>
                <a:latin typeface="Arial" panose="020B0604020202020204" pitchFamily="34" charset="0"/>
                <a:cs typeface="Arial" panose="020B0604020202020204" pitchFamily="34" charset="0"/>
              </a:rPr>
              <a:t>do incêndio</a:t>
            </a:r>
            <a:r>
              <a:rPr lang="pt-BR" sz="2000" dirty="0" smtClean="0">
                <a:solidFill>
                  <a:srgbClr val="333333"/>
                </a:solidFill>
                <a:latin typeface="Arial" panose="020B0604020202020204" pitchFamily="34" charset="0"/>
                <a:cs typeface="Arial" panose="020B0604020202020204" pitchFamily="34" charset="0"/>
              </a:rPr>
              <a:t>.</a:t>
            </a:r>
          </a:p>
          <a:p>
            <a:pPr algn="l"/>
            <a:endParaRPr lang="pt-BR" sz="2200" dirty="0" smtClean="0">
              <a:solidFill>
                <a:srgbClr val="333333"/>
              </a:solidFill>
              <a:latin typeface="Arial" panose="020B0604020202020204" pitchFamily="34" charset="0"/>
              <a:cs typeface="Arial" panose="020B0604020202020204" pitchFamily="34" charset="0"/>
            </a:endParaRPr>
          </a:p>
          <a:p>
            <a:pPr algn="l"/>
            <a:r>
              <a:rPr lang="pt-BR" sz="2200" dirty="0" smtClean="0">
                <a:solidFill>
                  <a:srgbClr val="C00000"/>
                </a:solidFill>
                <a:latin typeface="Arial" panose="020B0604020202020204" pitchFamily="34" charset="0"/>
                <a:cs typeface="Arial" panose="020B0604020202020204" pitchFamily="34" charset="0"/>
              </a:rPr>
              <a:t>3º</a:t>
            </a:r>
            <a:r>
              <a:rPr lang="pt-BR" sz="2200" dirty="0" smtClean="0">
                <a:solidFill>
                  <a:srgbClr val="333333"/>
                </a:solidFill>
                <a:latin typeface="Arial" panose="020B0604020202020204" pitchFamily="34" charset="0"/>
                <a:cs typeface="Arial" panose="020B0604020202020204" pitchFamily="34" charset="0"/>
              </a:rPr>
              <a:t> </a:t>
            </a:r>
            <a:r>
              <a:rPr lang="pt-BR" sz="2000" dirty="0" smtClean="0">
                <a:solidFill>
                  <a:srgbClr val="333333"/>
                </a:solidFill>
                <a:latin typeface="Arial" panose="020B0604020202020204" pitchFamily="34" charset="0"/>
                <a:cs typeface="Arial" panose="020B0604020202020204" pitchFamily="34" charset="0"/>
              </a:rPr>
              <a:t>Prestar os primeiros socorros, SBV</a:t>
            </a:r>
            <a:r>
              <a:rPr lang="pt-BR" sz="2000" b="1" dirty="0" smtClean="0">
                <a:solidFill>
                  <a:srgbClr val="333333"/>
                </a:solidFill>
                <a:latin typeface="Arial" panose="020B0604020202020204" pitchFamily="34" charset="0"/>
                <a:cs typeface="Arial" panose="020B0604020202020204" pitchFamily="34" charset="0"/>
              </a:rPr>
              <a:t> (</a:t>
            </a:r>
            <a:r>
              <a:rPr lang="pt-BR" sz="2000" dirty="0" smtClean="0">
                <a:solidFill>
                  <a:schemeClr val="tx1"/>
                </a:solidFill>
                <a:latin typeface="Arial" panose="020B0604020202020204" pitchFamily="34" charset="0"/>
                <a:cs typeface="Arial" panose="020B0604020202020204" pitchFamily="34" charset="0"/>
              </a:rPr>
              <a:t>suporte básico de vida</a:t>
            </a:r>
            <a:r>
              <a:rPr lang="pt-BR" sz="2000" b="1" dirty="0" smtClean="0">
                <a:solidFill>
                  <a:srgbClr val="333333"/>
                </a:solidFill>
                <a:latin typeface="Arial" panose="020B0604020202020204" pitchFamily="34" charset="0"/>
                <a:cs typeface="Arial" panose="020B0604020202020204" pitchFamily="34" charset="0"/>
              </a:rPr>
              <a:t>)</a:t>
            </a:r>
            <a:r>
              <a:rPr lang="pt-BR" sz="2000" dirty="0" smtClean="0">
                <a:solidFill>
                  <a:srgbClr val="333333"/>
                </a:solidFill>
                <a:latin typeface="Arial" panose="020B0604020202020204" pitchFamily="34" charset="0"/>
                <a:cs typeface="Arial" panose="020B0604020202020204" pitchFamily="34" charset="0"/>
              </a:rPr>
              <a:t> e </a:t>
            </a:r>
          </a:p>
          <a:p>
            <a:pPr algn="l"/>
            <a:r>
              <a:rPr lang="pt-BR" sz="2000" dirty="0" smtClean="0">
                <a:solidFill>
                  <a:srgbClr val="333333"/>
                </a:solidFill>
                <a:latin typeface="Arial" panose="020B0604020202020204" pitchFamily="34" charset="0"/>
                <a:cs typeface="Arial" panose="020B0604020202020204" pitchFamily="34" charset="0"/>
              </a:rPr>
              <a:t>RCP </a:t>
            </a:r>
            <a:r>
              <a:rPr lang="pt-BR" sz="2000" b="1" dirty="0" smtClean="0">
                <a:solidFill>
                  <a:schemeClr val="tx1"/>
                </a:solidFill>
                <a:latin typeface="Arial" panose="020B0604020202020204" pitchFamily="34" charset="0"/>
                <a:cs typeface="Arial" panose="020B0604020202020204" pitchFamily="34" charset="0"/>
              </a:rPr>
              <a:t>(</a:t>
            </a:r>
            <a:r>
              <a:rPr lang="pt-BR" sz="2000" dirty="0">
                <a:solidFill>
                  <a:schemeClr val="tx1"/>
                </a:solidFill>
                <a:latin typeface="Arial" panose="020B0604020202020204" pitchFamily="34" charset="0"/>
                <a:cs typeface="Arial" panose="020B0604020202020204" pitchFamily="34" charset="0"/>
              </a:rPr>
              <a:t>r</a:t>
            </a:r>
            <a:r>
              <a:rPr lang="pt-BR" sz="2000" dirty="0" smtClean="0">
                <a:solidFill>
                  <a:schemeClr val="tx1"/>
                </a:solidFill>
                <a:latin typeface="Arial" panose="020B0604020202020204" pitchFamily="34" charset="0"/>
                <a:cs typeface="Arial" panose="020B0604020202020204" pitchFamily="34" charset="0"/>
              </a:rPr>
              <a:t>essuscitação cardiopulmonar</a:t>
            </a:r>
            <a:r>
              <a:rPr lang="pt-BR" sz="2000" b="1" dirty="0" smtClean="0">
                <a:solidFill>
                  <a:schemeClr val="tx1"/>
                </a:solidFill>
                <a:latin typeface="Arial" panose="020B0604020202020204" pitchFamily="34" charset="0"/>
                <a:cs typeface="Arial" panose="020B0604020202020204" pitchFamily="34" charset="0"/>
              </a:rPr>
              <a:t>)</a:t>
            </a:r>
            <a:r>
              <a:rPr lang="pt-BR" sz="2000" dirty="0" smtClean="0">
                <a:solidFill>
                  <a:schemeClr val="tx1"/>
                </a:solidFill>
                <a:latin typeface="Arial" panose="020B0604020202020204" pitchFamily="34" charset="0"/>
                <a:cs typeface="Arial" panose="020B0604020202020204" pitchFamily="34" charset="0"/>
              </a:rPr>
              <a:t>.</a:t>
            </a:r>
            <a:endParaRPr lang="pt-BR" sz="2000" b="1" dirty="0" smtClean="0">
              <a:solidFill>
                <a:schemeClr val="tx1"/>
              </a:solidFill>
              <a:latin typeface="Arial" panose="020B0604020202020204" pitchFamily="34" charset="0"/>
              <a:cs typeface="Arial" panose="020B0604020202020204" pitchFamily="34" charset="0"/>
            </a:endParaRPr>
          </a:p>
          <a:p>
            <a:pPr algn="l"/>
            <a:endParaRPr lang="pt-BR" sz="22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13753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79511" y="116632"/>
            <a:ext cx="8779327" cy="6624736"/>
          </a:xfrm>
        </p:spPr>
        <p:txBody>
          <a:bodyPr>
            <a:normAutofit/>
          </a:bodyPr>
          <a:lstStyle/>
          <a:p>
            <a:r>
              <a:rPr lang="pt-BR" sz="2800" dirty="0" smtClean="0">
                <a:solidFill>
                  <a:srgbClr val="FF0000"/>
                </a:solidFill>
                <a:latin typeface="Arial" panose="020B0604020202020204" pitchFamily="34" charset="0"/>
                <a:cs typeface="Arial" panose="020B0604020202020204" pitchFamily="34" charset="0"/>
              </a:rPr>
              <a:t>O que é primeiros socorros?</a:t>
            </a:r>
          </a:p>
          <a:p>
            <a:endParaRPr lang="pt-BR" sz="2000" dirty="0" smtClean="0">
              <a:solidFill>
                <a:schemeClr val="tx1"/>
              </a:solidFill>
              <a:latin typeface="Arial" panose="020B0604020202020204" pitchFamily="34" charset="0"/>
              <a:cs typeface="Arial" panose="020B0604020202020204" pitchFamily="34" charset="0"/>
            </a:endParaRPr>
          </a:p>
          <a:p>
            <a:pPr algn="l"/>
            <a:r>
              <a:rPr lang="pt-BR" sz="2000" dirty="0" smtClean="0">
                <a:solidFill>
                  <a:schemeClr val="tx1"/>
                </a:solidFill>
                <a:latin typeface="Arial" panose="020B0604020202020204" pitchFamily="34" charset="0"/>
                <a:cs typeface="Arial" panose="020B0604020202020204" pitchFamily="34" charset="0"/>
              </a:rPr>
              <a:t> São </a:t>
            </a:r>
            <a:r>
              <a:rPr lang="pt-BR" sz="2000" dirty="0">
                <a:solidFill>
                  <a:schemeClr val="tx1"/>
                </a:solidFill>
                <a:latin typeface="Arial" panose="020B0604020202020204" pitchFamily="34" charset="0"/>
                <a:cs typeface="Arial" panose="020B0604020202020204" pitchFamily="34" charset="0"/>
              </a:rPr>
              <a:t>os primeiros procedimentos </a:t>
            </a:r>
            <a:r>
              <a:rPr lang="pt-BR" sz="2000" u="sng" dirty="0">
                <a:solidFill>
                  <a:schemeClr val="tx1"/>
                </a:solidFill>
                <a:latin typeface="Arial" panose="020B0604020202020204" pitchFamily="34" charset="0"/>
                <a:cs typeface="Arial" panose="020B0604020202020204" pitchFamily="34" charset="0"/>
              </a:rPr>
              <a:t>simples</a:t>
            </a:r>
            <a:r>
              <a:rPr lang="pt-BR" sz="2000" dirty="0">
                <a:solidFill>
                  <a:schemeClr val="tx1"/>
                </a:solidFill>
                <a:latin typeface="Arial" panose="020B0604020202020204" pitchFamily="34" charset="0"/>
                <a:cs typeface="Arial" panose="020B0604020202020204" pitchFamily="34" charset="0"/>
              </a:rPr>
              <a:t> com o intuito de preservar </a:t>
            </a:r>
            <a:r>
              <a:rPr lang="pt-BR" sz="2000" dirty="0" smtClean="0">
                <a:solidFill>
                  <a:schemeClr val="tx1"/>
                </a:solidFill>
                <a:latin typeface="Arial" panose="020B0604020202020204" pitchFamily="34" charset="0"/>
                <a:cs typeface="Arial" panose="020B0604020202020204" pitchFamily="34" charset="0"/>
              </a:rPr>
              <a:t>vidas em </a:t>
            </a:r>
            <a:r>
              <a:rPr lang="pt-BR" sz="2000" dirty="0">
                <a:solidFill>
                  <a:schemeClr val="tx1"/>
                </a:solidFill>
                <a:latin typeface="Arial" panose="020B0604020202020204" pitchFamily="34" charset="0"/>
                <a:cs typeface="Arial" panose="020B0604020202020204" pitchFamily="34" charset="0"/>
              </a:rPr>
              <a:t>situações de emergência. São feitos por </a:t>
            </a:r>
            <a:r>
              <a:rPr lang="pt-BR" sz="2000" u="sng" dirty="0">
                <a:solidFill>
                  <a:schemeClr val="tx1"/>
                </a:solidFill>
                <a:latin typeface="Arial" panose="020B0604020202020204" pitchFamily="34" charset="0"/>
                <a:cs typeface="Arial" panose="020B0604020202020204" pitchFamily="34" charset="0"/>
              </a:rPr>
              <a:t>pessoas comuns</a:t>
            </a:r>
            <a:r>
              <a:rPr lang="pt-BR" sz="2000" dirty="0">
                <a:solidFill>
                  <a:schemeClr val="tx1"/>
                </a:solidFill>
                <a:latin typeface="Arial" panose="020B0604020202020204" pitchFamily="34" charset="0"/>
                <a:cs typeface="Arial" panose="020B0604020202020204" pitchFamily="34" charset="0"/>
              </a:rPr>
              <a:t>, com </a:t>
            </a:r>
            <a:r>
              <a:rPr lang="pt-BR" sz="2000" u="sng" dirty="0">
                <a:solidFill>
                  <a:schemeClr val="tx1"/>
                </a:solidFill>
                <a:latin typeface="Arial" panose="020B0604020202020204" pitchFamily="34" charset="0"/>
                <a:cs typeface="Arial" panose="020B0604020202020204" pitchFamily="34" charset="0"/>
              </a:rPr>
              <a:t>conhecimentos básicos</a:t>
            </a:r>
            <a:r>
              <a:rPr lang="pt-BR" sz="2000" dirty="0">
                <a:solidFill>
                  <a:schemeClr val="tx1"/>
                </a:solidFill>
                <a:latin typeface="Arial" panose="020B0604020202020204" pitchFamily="34" charset="0"/>
                <a:cs typeface="Arial" panose="020B0604020202020204" pitchFamily="34" charset="0"/>
              </a:rPr>
              <a:t>, até a chegada de atendimento médico especializado</a:t>
            </a:r>
            <a:r>
              <a:rPr lang="pt-BR" sz="2800" dirty="0" smtClean="0">
                <a:solidFill>
                  <a:srgbClr val="FF0000"/>
                </a:solidFill>
                <a:latin typeface="Arial" panose="020B0604020202020204" pitchFamily="34" charset="0"/>
                <a:cs typeface="Arial" panose="020B0604020202020204" pitchFamily="34" charset="0"/>
              </a:rPr>
              <a:t>.</a:t>
            </a:r>
          </a:p>
          <a:p>
            <a:pPr algn="l"/>
            <a:endParaRPr lang="pt-BR" sz="2800" dirty="0">
              <a:solidFill>
                <a:srgbClr val="FF0000"/>
              </a:solidFill>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140968"/>
            <a:ext cx="28575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733" y="3356992"/>
            <a:ext cx="4698780" cy="2641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4949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normAutofit/>
          </a:bodyPr>
          <a:lstStyle/>
          <a:p>
            <a:r>
              <a:rPr lang="pt-BR" sz="2800" b="1" kern="0" dirty="0">
                <a:solidFill>
                  <a:srgbClr val="FF0000"/>
                </a:solidFill>
                <a:latin typeface="Arial"/>
                <a:ea typeface="+mj-ea"/>
                <a:cs typeface="+mj-cs"/>
              </a:rPr>
              <a:t>Como devo agir </a:t>
            </a:r>
            <a:r>
              <a:rPr lang="pt-BR" sz="2800" b="1" kern="0" dirty="0" smtClean="0">
                <a:solidFill>
                  <a:srgbClr val="FF0000"/>
                </a:solidFill>
                <a:latin typeface="Arial"/>
                <a:ea typeface="+mj-ea"/>
                <a:cs typeface="+mj-cs"/>
              </a:rPr>
              <a:t>quando </a:t>
            </a:r>
            <a:r>
              <a:rPr lang="pt-BR" sz="2800" b="1" kern="0" dirty="0">
                <a:solidFill>
                  <a:srgbClr val="FF0000"/>
                </a:solidFill>
                <a:latin typeface="Arial"/>
                <a:ea typeface="+mj-ea"/>
                <a:cs typeface="+mj-cs"/>
              </a:rPr>
              <a:t>for prestar socorro</a:t>
            </a:r>
            <a:r>
              <a:rPr lang="pt-BR" sz="2800" b="1" kern="0" dirty="0" smtClean="0">
                <a:solidFill>
                  <a:srgbClr val="FF0000"/>
                </a:solidFill>
                <a:latin typeface="Arial"/>
                <a:ea typeface="+mj-ea"/>
                <a:cs typeface="+mj-cs"/>
              </a:rPr>
              <a:t>?</a:t>
            </a:r>
          </a:p>
          <a:p>
            <a:pPr lvl="0" algn="l" fontAlgn="base">
              <a:spcAft>
                <a:spcPct val="0"/>
              </a:spcAft>
              <a:buClr>
                <a:srgbClr val="CCCCFF"/>
              </a:buClr>
            </a:pPr>
            <a:endParaRPr lang="pt-BR" sz="2000" kern="0" dirty="0" smtClean="0">
              <a:solidFill>
                <a:srgbClr val="000000"/>
              </a:solidFill>
              <a:latin typeface="Arial"/>
            </a:endParaRPr>
          </a:p>
          <a:p>
            <a:pPr lvl="0" algn="l" fontAlgn="base">
              <a:spcAft>
                <a:spcPct val="0"/>
              </a:spcAft>
              <a:buClr>
                <a:srgbClr val="CCCCFF"/>
              </a:buClr>
            </a:pPr>
            <a:r>
              <a:rPr lang="pt-BR" sz="2000" kern="0" dirty="0" smtClean="0">
                <a:solidFill>
                  <a:srgbClr val="000000"/>
                </a:solidFill>
                <a:latin typeface="Arial"/>
              </a:rPr>
              <a:t>Antes de iniciar qualquer procedimento, garanta sua segurança;</a:t>
            </a:r>
            <a:endParaRPr lang="pt-BR" sz="2000" kern="0" dirty="0">
              <a:solidFill>
                <a:srgbClr val="000000"/>
              </a:solidFill>
              <a:latin typeface="Arial"/>
            </a:endParaRPr>
          </a:p>
          <a:p>
            <a:pPr lvl="0" algn="l" fontAlgn="base">
              <a:spcAft>
                <a:spcPct val="0"/>
              </a:spcAft>
              <a:buClr>
                <a:srgbClr val="CCCCFF"/>
              </a:buClr>
            </a:pPr>
            <a:endParaRPr lang="pt-BR" sz="2000" kern="0" dirty="0" smtClean="0">
              <a:solidFill>
                <a:srgbClr val="000000"/>
              </a:solidFill>
              <a:latin typeface="Arial"/>
            </a:endParaRPr>
          </a:p>
          <a:p>
            <a:pPr lvl="0" algn="l" fontAlgn="base">
              <a:spcAft>
                <a:spcPct val="0"/>
              </a:spcAft>
              <a:buClr>
                <a:srgbClr val="CCCCFF"/>
              </a:buClr>
            </a:pPr>
            <a:r>
              <a:rPr lang="pt-BR" sz="2000" kern="0" dirty="0" smtClean="0">
                <a:solidFill>
                  <a:srgbClr val="000000"/>
                </a:solidFill>
                <a:latin typeface="Arial"/>
              </a:rPr>
              <a:t>Primeiro</a:t>
            </a:r>
            <a:r>
              <a:rPr lang="pt-BR" sz="2000" kern="0" dirty="0">
                <a:solidFill>
                  <a:srgbClr val="000000"/>
                </a:solidFill>
                <a:latin typeface="Arial"/>
              </a:rPr>
              <a:t>, é necessário manter a calma</a:t>
            </a:r>
            <a:r>
              <a:rPr lang="pt-BR" sz="2000" kern="0" dirty="0" smtClean="0">
                <a:solidFill>
                  <a:srgbClr val="000000"/>
                </a:solidFill>
                <a:latin typeface="Arial"/>
              </a:rPr>
              <a:t>;</a:t>
            </a:r>
          </a:p>
          <a:p>
            <a:pPr lvl="0" algn="l" fontAlgn="base">
              <a:spcAft>
                <a:spcPct val="0"/>
              </a:spcAft>
              <a:buClr>
                <a:srgbClr val="CCCCFF"/>
              </a:buClr>
            </a:pPr>
            <a:endParaRPr lang="pt-BR" sz="2000" kern="0" dirty="0" smtClean="0">
              <a:solidFill>
                <a:srgbClr val="000000"/>
              </a:solidFill>
              <a:latin typeface="Arial"/>
            </a:endParaRPr>
          </a:p>
          <a:p>
            <a:pPr lvl="0" algn="l" fontAlgn="base">
              <a:spcAft>
                <a:spcPct val="0"/>
              </a:spcAft>
              <a:buClr>
                <a:srgbClr val="CCCCFF"/>
              </a:buClr>
            </a:pPr>
            <a:r>
              <a:rPr lang="pt-BR" sz="2000" kern="0" dirty="0" smtClean="0">
                <a:solidFill>
                  <a:srgbClr val="000000"/>
                </a:solidFill>
                <a:latin typeface="Arial"/>
              </a:rPr>
              <a:t>Acalmar </a:t>
            </a:r>
            <a:r>
              <a:rPr lang="pt-BR" sz="2000" kern="0" dirty="0">
                <a:solidFill>
                  <a:srgbClr val="000000"/>
                </a:solidFill>
                <a:latin typeface="Arial"/>
              </a:rPr>
              <a:t>a vitima </a:t>
            </a:r>
            <a:r>
              <a:rPr lang="pt-BR" sz="2000" kern="0" dirty="0" smtClean="0">
                <a:solidFill>
                  <a:srgbClr val="000000"/>
                </a:solidFill>
                <a:latin typeface="Arial"/>
              </a:rPr>
              <a:t>;</a:t>
            </a:r>
          </a:p>
          <a:p>
            <a:pPr lvl="0" algn="l" fontAlgn="base">
              <a:spcAft>
                <a:spcPct val="0"/>
              </a:spcAft>
              <a:buClr>
                <a:srgbClr val="CCCCFF"/>
              </a:buClr>
            </a:pPr>
            <a:endParaRPr lang="pt-BR" sz="2000" kern="0" dirty="0">
              <a:solidFill>
                <a:srgbClr val="000000"/>
              </a:solidFill>
              <a:latin typeface="Arial"/>
            </a:endParaRPr>
          </a:p>
          <a:p>
            <a:pPr lvl="0" algn="l" fontAlgn="base">
              <a:spcAft>
                <a:spcPct val="0"/>
              </a:spcAft>
              <a:buClr>
                <a:srgbClr val="CCCCFF"/>
              </a:buClr>
            </a:pPr>
            <a:r>
              <a:rPr lang="pt-BR" sz="2000" kern="0" dirty="0">
                <a:solidFill>
                  <a:srgbClr val="000000"/>
                </a:solidFill>
                <a:latin typeface="Arial"/>
              </a:rPr>
              <a:t>Chamar apoio externo se necessário (192 </a:t>
            </a:r>
            <a:r>
              <a:rPr lang="pt-BR" sz="2000" kern="0" dirty="0" err="1">
                <a:solidFill>
                  <a:srgbClr val="000000"/>
                </a:solidFill>
                <a:latin typeface="Arial"/>
              </a:rPr>
              <a:t>Samu</a:t>
            </a:r>
            <a:r>
              <a:rPr lang="pt-BR" sz="2000" kern="0" dirty="0">
                <a:solidFill>
                  <a:srgbClr val="000000"/>
                </a:solidFill>
                <a:latin typeface="Arial"/>
              </a:rPr>
              <a:t> ou 193 Corpo de </a:t>
            </a:r>
            <a:r>
              <a:rPr lang="pt-BR" sz="2000" kern="0" dirty="0" smtClean="0">
                <a:solidFill>
                  <a:srgbClr val="000000"/>
                </a:solidFill>
                <a:latin typeface="Arial"/>
              </a:rPr>
              <a:t>bombeiros);</a:t>
            </a:r>
            <a:endParaRPr lang="pt-BR" sz="2000" kern="0" dirty="0">
              <a:solidFill>
                <a:srgbClr val="000000"/>
              </a:solidFill>
              <a:latin typeface="Arial"/>
            </a:endParaRPr>
          </a:p>
          <a:p>
            <a:pPr lvl="0" algn="l" fontAlgn="base">
              <a:spcAft>
                <a:spcPct val="0"/>
              </a:spcAft>
              <a:buClr>
                <a:srgbClr val="CCCCFF"/>
              </a:buClr>
            </a:pPr>
            <a:endParaRPr lang="pt-BR" sz="2000" kern="0" dirty="0">
              <a:solidFill>
                <a:srgbClr val="000000"/>
              </a:solidFill>
              <a:latin typeface="Arial"/>
            </a:endParaRPr>
          </a:p>
          <a:p>
            <a:pPr lvl="0" algn="l" fontAlgn="base">
              <a:spcAft>
                <a:spcPct val="0"/>
              </a:spcAft>
              <a:buClr>
                <a:srgbClr val="CCCCFF"/>
              </a:buClr>
            </a:pPr>
            <a:endParaRPr lang="pt-BR" sz="2000" kern="0" dirty="0">
              <a:solidFill>
                <a:srgbClr val="000000"/>
              </a:solidFill>
              <a:latin typeface="Arial"/>
            </a:endParaRPr>
          </a:p>
          <a:p>
            <a:pPr algn="l"/>
            <a:endParaRPr lang="pt-BR" sz="2000"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005064"/>
            <a:ext cx="5976664"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1313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lstStyle/>
          <a:p>
            <a:pPr lvl="0"/>
            <a:r>
              <a:rPr lang="pt-BR" sz="2800" b="1" dirty="0">
                <a:solidFill>
                  <a:srgbClr val="FF0000"/>
                </a:solidFill>
                <a:latin typeface="Arial" panose="020B0604020202020204" pitchFamily="34" charset="0"/>
                <a:cs typeface="Arial" panose="020B0604020202020204" pitchFamily="34" charset="0"/>
              </a:rPr>
              <a:t>Avaliar o Nível de consciência</a:t>
            </a:r>
            <a:r>
              <a:rPr lang="pt-BR" sz="2800" b="1" dirty="0" smtClean="0">
                <a:solidFill>
                  <a:srgbClr val="FF0000"/>
                </a:solidFill>
                <a:latin typeface="Arial" panose="020B0604020202020204" pitchFamily="34" charset="0"/>
                <a:cs typeface="Arial" panose="020B0604020202020204" pitchFamily="34" charset="0"/>
              </a:rPr>
              <a:t>:</a:t>
            </a:r>
          </a:p>
          <a:p>
            <a:pPr lvl="0" algn="l"/>
            <a:endParaRPr lang="pt-BR" sz="2800" b="1" dirty="0">
              <a:solidFill>
                <a:srgbClr val="FF0000"/>
              </a:solidFill>
              <a:latin typeface="Arial" panose="020B0604020202020204" pitchFamily="34" charset="0"/>
              <a:cs typeface="Arial" panose="020B0604020202020204" pitchFamily="34" charset="0"/>
            </a:endParaRPr>
          </a:p>
          <a:p>
            <a:pPr lvl="0" algn="l"/>
            <a:r>
              <a:rPr lang="pt-BR" sz="2300" dirty="0">
                <a:solidFill>
                  <a:prstClr val="black"/>
                </a:solidFill>
                <a:latin typeface="Arial" panose="020B0604020202020204" pitchFamily="34" charset="0"/>
                <a:cs typeface="Arial" panose="020B0604020202020204" pitchFamily="34" charset="0"/>
              </a:rPr>
              <a:t>Avaliar os quatro sinais vitais; </a:t>
            </a:r>
            <a:endParaRPr lang="pt-BR" sz="2300" dirty="0" smtClean="0">
              <a:solidFill>
                <a:prstClr val="black"/>
              </a:solidFill>
              <a:latin typeface="Arial" panose="020B0604020202020204" pitchFamily="34" charset="0"/>
              <a:cs typeface="Arial" panose="020B0604020202020204" pitchFamily="34" charset="0"/>
            </a:endParaRPr>
          </a:p>
          <a:p>
            <a:pPr lvl="0" algn="l"/>
            <a:endParaRPr lang="pt-BR" sz="2000" dirty="0">
              <a:solidFill>
                <a:prstClr val="black"/>
              </a:solidFill>
              <a:latin typeface="Arial" panose="020B0604020202020204" pitchFamily="34" charset="0"/>
              <a:cs typeface="Arial" panose="020B0604020202020204" pitchFamily="34" charset="0"/>
            </a:endParaRPr>
          </a:p>
          <a:p>
            <a:pPr lvl="0" algn="l"/>
            <a:r>
              <a:rPr lang="pt-BR" sz="2000" b="1" dirty="0">
                <a:solidFill>
                  <a:prstClr val="black"/>
                </a:solidFill>
                <a:latin typeface="Arial" panose="020B0604020202020204" pitchFamily="34" charset="0"/>
                <a:cs typeface="Arial" panose="020B0604020202020204" pitchFamily="34" charset="0"/>
              </a:rPr>
              <a:t>1º</a:t>
            </a:r>
            <a:r>
              <a:rPr lang="pt-BR" sz="2000" dirty="0">
                <a:solidFill>
                  <a:prstClr val="black"/>
                </a:solidFill>
                <a:latin typeface="Arial" panose="020B0604020202020204" pitchFamily="34" charset="0"/>
                <a:cs typeface="Arial" panose="020B0604020202020204" pitchFamily="34" charset="0"/>
              </a:rPr>
              <a:t>  </a:t>
            </a:r>
            <a:r>
              <a:rPr lang="pt-BR" sz="2000" dirty="0" smtClean="0">
                <a:solidFill>
                  <a:prstClr val="black"/>
                </a:solidFill>
                <a:latin typeface="Arial" panose="020B0604020202020204" pitchFamily="34" charset="0"/>
                <a:cs typeface="Arial" panose="020B0604020202020204" pitchFamily="34" charset="0"/>
              </a:rPr>
              <a:t>Pulso;</a:t>
            </a:r>
            <a:endParaRPr lang="pt-BR" sz="2000" dirty="0">
              <a:solidFill>
                <a:prstClr val="black"/>
              </a:solidFill>
              <a:latin typeface="Arial" panose="020B0604020202020204" pitchFamily="34" charset="0"/>
              <a:cs typeface="Arial" panose="020B0604020202020204" pitchFamily="34" charset="0"/>
            </a:endParaRPr>
          </a:p>
          <a:p>
            <a:pPr lvl="0" algn="l"/>
            <a:endParaRPr lang="pt-BR" sz="2000" dirty="0" smtClean="0">
              <a:solidFill>
                <a:prstClr val="black"/>
              </a:solidFill>
              <a:latin typeface="Arial" panose="020B0604020202020204" pitchFamily="34" charset="0"/>
              <a:cs typeface="Arial" panose="020B0604020202020204" pitchFamily="34" charset="0"/>
            </a:endParaRPr>
          </a:p>
          <a:p>
            <a:pPr lvl="0" algn="l"/>
            <a:r>
              <a:rPr lang="pt-BR" sz="2000" b="1" dirty="0">
                <a:solidFill>
                  <a:prstClr val="black"/>
                </a:solidFill>
                <a:latin typeface="Arial" panose="020B0604020202020204" pitchFamily="34" charset="0"/>
                <a:cs typeface="Arial" panose="020B0604020202020204" pitchFamily="34" charset="0"/>
              </a:rPr>
              <a:t>2º  </a:t>
            </a:r>
            <a:r>
              <a:rPr lang="pt-BR" sz="2000" dirty="0" smtClean="0">
                <a:solidFill>
                  <a:prstClr val="black"/>
                </a:solidFill>
                <a:latin typeface="Arial" panose="020B0604020202020204" pitchFamily="34" charset="0"/>
                <a:cs typeface="Arial" panose="020B0604020202020204" pitchFamily="34" charset="0"/>
              </a:rPr>
              <a:t>Respiração;</a:t>
            </a:r>
            <a:endParaRPr lang="pt-BR" sz="2000" dirty="0">
              <a:solidFill>
                <a:prstClr val="black"/>
              </a:solidFill>
              <a:latin typeface="Arial" panose="020B0604020202020204" pitchFamily="34" charset="0"/>
              <a:cs typeface="Arial" panose="020B0604020202020204" pitchFamily="34" charset="0"/>
            </a:endParaRPr>
          </a:p>
          <a:p>
            <a:pPr lvl="0" algn="l"/>
            <a:endParaRPr lang="pt-BR" sz="2000" dirty="0" smtClean="0">
              <a:solidFill>
                <a:prstClr val="black"/>
              </a:solidFill>
              <a:latin typeface="Arial" panose="020B0604020202020204" pitchFamily="34" charset="0"/>
              <a:cs typeface="Arial" panose="020B0604020202020204" pitchFamily="34" charset="0"/>
            </a:endParaRPr>
          </a:p>
          <a:p>
            <a:pPr lvl="0" algn="l"/>
            <a:r>
              <a:rPr lang="pt-BR" sz="2000" b="1" dirty="0">
                <a:solidFill>
                  <a:prstClr val="black"/>
                </a:solidFill>
                <a:latin typeface="Arial" panose="020B0604020202020204" pitchFamily="34" charset="0"/>
                <a:cs typeface="Arial" panose="020B0604020202020204" pitchFamily="34" charset="0"/>
              </a:rPr>
              <a:t>3º  </a:t>
            </a:r>
            <a:r>
              <a:rPr lang="pt-BR" sz="2000" dirty="0">
                <a:solidFill>
                  <a:prstClr val="black"/>
                </a:solidFill>
                <a:latin typeface="Arial" panose="020B0604020202020204" pitchFamily="34" charset="0"/>
                <a:cs typeface="Arial" panose="020B0604020202020204" pitchFamily="34" charset="0"/>
              </a:rPr>
              <a:t>Pressão arterial (quando possível</a:t>
            </a:r>
            <a:r>
              <a:rPr lang="pt-BR" sz="2000" dirty="0" smtClean="0">
                <a:solidFill>
                  <a:prstClr val="black"/>
                </a:solidFill>
                <a:latin typeface="Arial" panose="020B0604020202020204" pitchFamily="34" charset="0"/>
                <a:cs typeface="Arial" panose="020B0604020202020204" pitchFamily="34" charset="0"/>
              </a:rPr>
              <a:t>); </a:t>
            </a:r>
            <a:endParaRPr lang="pt-BR" sz="2000" b="1" dirty="0">
              <a:solidFill>
                <a:prstClr val="black"/>
              </a:solidFill>
              <a:latin typeface="Arial" panose="020B0604020202020204" pitchFamily="34" charset="0"/>
              <a:cs typeface="Arial" panose="020B0604020202020204" pitchFamily="34" charset="0"/>
            </a:endParaRPr>
          </a:p>
          <a:p>
            <a:pPr lvl="0" algn="l"/>
            <a:endParaRPr lang="pt-BR" sz="2000" dirty="0" smtClean="0">
              <a:solidFill>
                <a:prstClr val="black"/>
              </a:solidFill>
              <a:latin typeface="Arial" panose="020B0604020202020204" pitchFamily="34" charset="0"/>
              <a:cs typeface="Arial" panose="020B0604020202020204" pitchFamily="34" charset="0"/>
            </a:endParaRPr>
          </a:p>
          <a:p>
            <a:pPr lvl="0" algn="l"/>
            <a:r>
              <a:rPr lang="pt-BR" sz="2000" b="1" dirty="0">
                <a:solidFill>
                  <a:prstClr val="black"/>
                </a:solidFill>
                <a:latin typeface="Arial" panose="020B0604020202020204" pitchFamily="34" charset="0"/>
                <a:cs typeface="Arial" panose="020B0604020202020204" pitchFamily="34" charset="0"/>
              </a:rPr>
              <a:t>4º </a:t>
            </a:r>
            <a:r>
              <a:rPr lang="pt-BR" sz="2000" dirty="0">
                <a:solidFill>
                  <a:prstClr val="black"/>
                </a:solidFill>
                <a:latin typeface="Arial" panose="020B0604020202020204" pitchFamily="34" charset="0"/>
                <a:cs typeface="Arial" panose="020B0604020202020204" pitchFamily="34" charset="0"/>
              </a:rPr>
              <a:t> </a:t>
            </a:r>
            <a:r>
              <a:rPr lang="pt-BR" sz="2000" dirty="0" smtClean="0">
                <a:solidFill>
                  <a:prstClr val="black"/>
                </a:solidFill>
                <a:latin typeface="Arial" panose="020B0604020202020204" pitchFamily="34" charset="0"/>
                <a:cs typeface="Arial" panose="020B0604020202020204" pitchFamily="34" charset="0"/>
              </a:rPr>
              <a:t>Temperatura;</a:t>
            </a:r>
            <a:endParaRPr lang="pt-BR" sz="2000" dirty="0">
              <a:solidFill>
                <a:prstClr val="black"/>
              </a:solidFill>
              <a:latin typeface="Arial" panose="020B0604020202020204" pitchFamily="34" charset="0"/>
              <a:cs typeface="Arial" panose="020B0604020202020204" pitchFamily="34" charset="0"/>
            </a:endParaRPr>
          </a:p>
          <a:p>
            <a:pPr lvl="0" algn="l"/>
            <a:endParaRPr lang="pt-BR" sz="2000" dirty="0">
              <a:solidFill>
                <a:prstClr val="black"/>
              </a:solidFill>
              <a:latin typeface="Arial" panose="020B0604020202020204" pitchFamily="34" charset="0"/>
              <a:cs typeface="Arial" panose="020B0604020202020204" pitchFamily="34" charset="0"/>
            </a:endParaRPr>
          </a:p>
          <a:p>
            <a:pPr lvl="0" algn="l"/>
            <a:endParaRPr lang="pt-BR" sz="2800" b="1" dirty="0">
              <a:solidFill>
                <a:srgbClr val="FF0000"/>
              </a:solidFill>
              <a:latin typeface="Arial" panose="020B0604020202020204" pitchFamily="34" charset="0"/>
              <a:cs typeface="Arial" panose="020B0604020202020204" pitchFamily="34" charset="0"/>
            </a:endParaRPr>
          </a:p>
          <a:p>
            <a:endParaRPr lang="pt-B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980728"/>
            <a:ext cx="4465513"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581128"/>
            <a:ext cx="3888432" cy="2166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122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normAutofit/>
          </a:bodyPr>
          <a:lstStyle/>
          <a:p>
            <a:r>
              <a:rPr lang="pt-BR" sz="2800" b="1" kern="0" dirty="0" smtClean="0">
                <a:solidFill>
                  <a:srgbClr val="FF0000"/>
                </a:solidFill>
                <a:effectLst>
                  <a:outerShdw blurRad="38100" dist="38100" dir="2700000" algn="tl">
                    <a:srgbClr val="C0C0C0"/>
                  </a:outerShdw>
                </a:effectLst>
                <a:latin typeface="Arial"/>
                <a:ea typeface="+mj-ea"/>
                <a:cs typeface="+mj-cs"/>
              </a:rPr>
              <a:t>Desmaio: </a:t>
            </a:r>
          </a:p>
          <a:p>
            <a:pPr algn="l"/>
            <a:endParaRPr lang="pt-BR" sz="2800" b="1" kern="0" dirty="0">
              <a:solidFill>
                <a:srgbClr val="FF0000"/>
              </a:solidFill>
              <a:effectLst>
                <a:outerShdw blurRad="38100" dist="38100" dir="2700000" algn="tl">
                  <a:srgbClr val="C0C0C0"/>
                </a:outerShdw>
              </a:effectLst>
              <a:latin typeface="Arial"/>
              <a:ea typeface="+mj-ea"/>
              <a:cs typeface="+mj-cs"/>
            </a:endParaRPr>
          </a:p>
          <a:p>
            <a:pPr lvl="0" algn="just" fontAlgn="base">
              <a:spcAft>
                <a:spcPct val="0"/>
              </a:spcAft>
              <a:buClr>
                <a:srgbClr val="CCCCFF"/>
              </a:buClr>
            </a:pPr>
            <a:r>
              <a:rPr lang="pt-BR" sz="2000" kern="0" dirty="0">
                <a:solidFill>
                  <a:srgbClr val="000000"/>
                </a:solidFill>
                <a:latin typeface="Arial"/>
              </a:rPr>
              <a:t>Perda da consciência, por ausência de oxigênio no </a:t>
            </a:r>
            <a:r>
              <a:rPr lang="pt-BR" sz="2000" kern="0" dirty="0" smtClean="0">
                <a:solidFill>
                  <a:srgbClr val="000000"/>
                </a:solidFill>
                <a:latin typeface="Arial"/>
              </a:rPr>
              <a:t>cérebro;</a:t>
            </a:r>
          </a:p>
          <a:p>
            <a:pPr lvl="0" algn="just" fontAlgn="base">
              <a:spcAft>
                <a:spcPct val="0"/>
              </a:spcAft>
              <a:buClr>
                <a:srgbClr val="CCCCFF"/>
              </a:buClr>
            </a:pPr>
            <a:endParaRPr lang="pt-BR" sz="2000" kern="0" dirty="0">
              <a:solidFill>
                <a:srgbClr val="000000"/>
              </a:solidFill>
              <a:latin typeface="Arial"/>
            </a:endParaRPr>
          </a:p>
          <a:p>
            <a:pPr lvl="0" algn="just" fontAlgn="base">
              <a:spcAft>
                <a:spcPct val="0"/>
              </a:spcAft>
              <a:buClr>
                <a:srgbClr val="CCCCFF"/>
              </a:buClr>
            </a:pPr>
            <a:r>
              <a:rPr lang="pt-BR" sz="2000" kern="0" dirty="0" smtClean="0">
                <a:solidFill>
                  <a:srgbClr val="000000"/>
                </a:solidFill>
                <a:latin typeface="Arial"/>
              </a:rPr>
              <a:t>Diminuição da qualidade </a:t>
            </a:r>
            <a:r>
              <a:rPr lang="pt-BR" sz="2000" kern="0" dirty="0">
                <a:solidFill>
                  <a:srgbClr val="000000"/>
                </a:solidFill>
                <a:latin typeface="Arial"/>
              </a:rPr>
              <a:t>ou quantidade do sangue </a:t>
            </a:r>
            <a:r>
              <a:rPr lang="pt-BR" sz="2000" kern="0" dirty="0" smtClean="0">
                <a:solidFill>
                  <a:srgbClr val="000000"/>
                </a:solidFill>
                <a:latin typeface="Arial"/>
              </a:rPr>
              <a:t>circulante;</a:t>
            </a:r>
          </a:p>
          <a:p>
            <a:pPr lvl="0" algn="just" fontAlgn="base">
              <a:spcAft>
                <a:spcPct val="0"/>
              </a:spcAft>
              <a:buClr>
                <a:srgbClr val="CCCCFF"/>
              </a:buClr>
            </a:pPr>
            <a:endParaRPr lang="pt-BR" sz="2000" kern="0" dirty="0">
              <a:solidFill>
                <a:srgbClr val="000000"/>
              </a:solidFill>
              <a:latin typeface="Arial"/>
            </a:endParaRPr>
          </a:p>
          <a:p>
            <a:pPr lvl="0" algn="just" fontAlgn="base">
              <a:spcAft>
                <a:spcPct val="0"/>
              </a:spcAft>
              <a:buClr>
                <a:srgbClr val="CCCCFF"/>
              </a:buClr>
            </a:pPr>
            <a:r>
              <a:rPr lang="pt-BR" sz="2000" kern="0" dirty="0" smtClean="0">
                <a:solidFill>
                  <a:srgbClr val="000000"/>
                </a:solidFill>
                <a:latin typeface="Arial"/>
              </a:rPr>
              <a:t>Arritmia cardíacas;</a:t>
            </a:r>
          </a:p>
          <a:p>
            <a:pPr lvl="0" algn="just" fontAlgn="base">
              <a:spcAft>
                <a:spcPct val="0"/>
              </a:spcAft>
              <a:buClr>
                <a:srgbClr val="CCCCFF"/>
              </a:buClr>
            </a:pPr>
            <a:endParaRPr lang="pt-BR" sz="2000" kern="0" dirty="0">
              <a:solidFill>
                <a:srgbClr val="000000"/>
              </a:solidFill>
              <a:latin typeface="Arial"/>
            </a:endParaRPr>
          </a:p>
          <a:p>
            <a:pPr lvl="0" algn="just" fontAlgn="base">
              <a:spcAft>
                <a:spcPct val="0"/>
              </a:spcAft>
              <a:buClr>
                <a:srgbClr val="CCCCFF"/>
              </a:buClr>
            </a:pPr>
            <a:r>
              <a:rPr lang="pt-BR" sz="2000" kern="0" dirty="0" smtClean="0">
                <a:solidFill>
                  <a:srgbClr val="000000"/>
                </a:solidFill>
                <a:latin typeface="Arial"/>
              </a:rPr>
              <a:t>Acidente vascular encefálico;    </a:t>
            </a:r>
          </a:p>
          <a:p>
            <a:pPr lvl="0" algn="just" fontAlgn="base">
              <a:spcAft>
                <a:spcPct val="0"/>
              </a:spcAft>
              <a:buClr>
                <a:srgbClr val="CCCCFF"/>
              </a:buClr>
            </a:pPr>
            <a:endParaRPr lang="pt-BR" sz="2000" kern="0" dirty="0">
              <a:solidFill>
                <a:srgbClr val="000000"/>
              </a:solidFill>
              <a:latin typeface="Arial"/>
            </a:endParaRPr>
          </a:p>
          <a:p>
            <a:pPr lvl="0" algn="just" fontAlgn="base">
              <a:spcAft>
                <a:spcPct val="0"/>
              </a:spcAft>
              <a:buClr>
                <a:srgbClr val="CCCCFF"/>
              </a:buClr>
            </a:pPr>
            <a:r>
              <a:rPr lang="pt-BR" sz="2000" kern="0" dirty="0" smtClean="0">
                <a:solidFill>
                  <a:srgbClr val="000000"/>
                </a:solidFill>
                <a:latin typeface="Arial"/>
              </a:rPr>
              <a:t>Sinais </a:t>
            </a:r>
            <a:r>
              <a:rPr lang="pt-BR" sz="2000" kern="0" dirty="0">
                <a:solidFill>
                  <a:srgbClr val="000000"/>
                </a:solidFill>
                <a:latin typeface="Arial"/>
              </a:rPr>
              <a:t>e sintomas: </a:t>
            </a:r>
            <a:r>
              <a:rPr lang="pt-BR" sz="2000" kern="0" dirty="0" err="1">
                <a:solidFill>
                  <a:srgbClr val="000000"/>
                </a:solidFill>
                <a:latin typeface="Arial"/>
              </a:rPr>
              <a:t>enjôo</a:t>
            </a:r>
            <a:r>
              <a:rPr lang="pt-BR" sz="2000" kern="0" dirty="0">
                <a:solidFill>
                  <a:srgbClr val="000000"/>
                </a:solidFill>
                <a:latin typeface="Arial"/>
              </a:rPr>
              <a:t>, tontura, fraqueza, tremor, pulso e respiração fracos, visão escurecida, dor abdominal profunda e dor de </a:t>
            </a:r>
            <a:r>
              <a:rPr lang="pt-BR" sz="2000" kern="0" dirty="0" smtClean="0">
                <a:solidFill>
                  <a:srgbClr val="000000"/>
                </a:solidFill>
                <a:latin typeface="Arial"/>
              </a:rPr>
              <a:t>cabeça;</a:t>
            </a:r>
            <a:endParaRPr lang="pt-BR" sz="2000" kern="0" dirty="0">
              <a:solidFill>
                <a:srgbClr val="000000"/>
              </a:solidFill>
              <a:latin typeface="Arial"/>
            </a:endParaRPr>
          </a:p>
          <a:p>
            <a:pPr lvl="0" algn="just" fontAlgn="base">
              <a:spcAft>
                <a:spcPct val="0"/>
              </a:spcAft>
              <a:buClr>
                <a:srgbClr val="CCCCFF"/>
              </a:buClr>
            </a:pPr>
            <a:endParaRPr lang="pt-BR" sz="2000" kern="0" dirty="0">
              <a:solidFill>
                <a:srgbClr val="000000"/>
              </a:solidFill>
              <a:latin typeface="Arial"/>
            </a:endParaRPr>
          </a:p>
          <a:p>
            <a:pPr algn="l"/>
            <a:endParaRPr lang="pt-BR" sz="2800" b="1" dirty="0">
              <a:solidFill>
                <a:srgbClr val="FF000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897079"/>
            <a:ext cx="3122386"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4169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88640"/>
            <a:ext cx="8928992" cy="6552728"/>
          </a:xfrm>
        </p:spPr>
        <p:txBody>
          <a:bodyPr>
            <a:normAutofit/>
          </a:bodyPr>
          <a:lstStyle/>
          <a:p>
            <a:r>
              <a:rPr lang="pt-BR" sz="2800" b="1" dirty="0" smtClean="0">
                <a:solidFill>
                  <a:srgbClr val="FF0000"/>
                </a:solidFill>
                <a:latin typeface="Arial" panose="020B0604020202020204" pitchFamily="34" charset="0"/>
                <a:cs typeface="Arial" panose="020B0604020202020204" pitchFamily="34" charset="0"/>
              </a:rPr>
              <a:t>Desmaio – Procedimento:</a:t>
            </a:r>
          </a:p>
          <a:p>
            <a:pPr algn="l"/>
            <a:endParaRPr lang="pt-BR" sz="2800" b="1" dirty="0">
              <a:solidFill>
                <a:srgbClr val="FF0000"/>
              </a:solidFill>
              <a:latin typeface="Arial" panose="020B0604020202020204" pitchFamily="34" charset="0"/>
              <a:cs typeface="Arial" panose="020B0604020202020204" pitchFamily="34" charset="0"/>
            </a:endParaRPr>
          </a:p>
          <a:p>
            <a:pPr algn="l"/>
            <a:endParaRPr lang="pt-BR" sz="2800" b="1" dirty="0">
              <a:solidFill>
                <a:srgbClr val="FF0000"/>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56792"/>
            <a:ext cx="7835545"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013176"/>
            <a:ext cx="1656184" cy="1650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184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lstStyle/>
          <a:p>
            <a:r>
              <a:rPr lang="pt-BR" sz="2800" b="1" dirty="0" smtClean="0">
                <a:solidFill>
                  <a:srgbClr val="FF0000"/>
                </a:solidFill>
                <a:latin typeface="Arial" panose="020B0604020202020204" pitchFamily="34" charset="0"/>
                <a:cs typeface="Arial" panose="020B0604020202020204" pitchFamily="34" charset="0"/>
              </a:rPr>
              <a:t>RCP - Ressuscitação cardiopulmonar:</a:t>
            </a:r>
          </a:p>
          <a:p>
            <a:endParaRPr lang="pt-BR" sz="2800" b="1" dirty="0" smtClean="0">
              <a:solidFill>
                <a:srgbClr val="FF0000"/>
              </a:solidFill>
              <a:latin typeface="Arial" panose="020B0604020202020204" pitchFamily="34" charset="0"/>
              <a:cs typeface="Arial" panose="020B0604020202020204" pitchFamily="34" charset="0"/>
            </a:endParaRPr>
          </a:p>
          <a:p>
            <a:pPr algn="l"/>
            <a:r>
              <a:rPr lang="pt-BR" sz="2000" dirty="0" smtClean="0">
                <a:solidFill>
                  <a:schemeClr val="tx1"/>
                </a:solidFill>
                <a:latin typeface="Arial" panose="020B0604020202020204" pitchFamily="34" charset="0"/>
                <a:cs typeface="Arial" panose="020B0604020202020204" pitchFamily="34" charset="0"/>
              </a:rPr>
              <a:t>É </a:t>
            </a:r>
            <a:r>
              <a:rPr lang="pt-BR" sz="2000" dirty="0">
                <a:solidFill>
                  <a:schemeClr val="tx1"/>
                </a:solidFill>
                <a:latin typeface="Arial" panose="020B0604020202020204" pitchFamily="34" charset="0"/>
                <a:cs typeface="Arial" panose="020B0604020202020204" pitchFamily="34" charset="0"/>
              </a:rPr>
              <a:t>um conjunto de manobras destinadas a garantir a oxigenação dos </a:t>
            </a:r>
            <a:r>
              <a:rPr lang="pt-BR" sz="2000" dirty="0" smtClean="0">
                <a:solidFill>
                  <a:schemeClr val="tx1"/>
                </a:solidFill>
                <a:latin typeface="Arial" panose="020B0604020202020204" pitchFamily="34" charset="0"/>
                <a:cs typeface="Arial" panose="020B0604020202020204" pitchFamily="34" charset="0"/>
              </a:rPr>
              <a:t>órgãos quando </a:t>
            </a:r>
            <a:r>
              <a:rPr lang="pt-BR" sz="2000" dirty="0">
                <a:solidFill>
                  <a:schemeClr val="tx1"/>
                </a:solidFill>
                <a:latin typeface="Arial" panose="020B0604020202020204" pitchFamily="34" charset="0"/>
                <a:cs typeface="Arial" panose="020B0604020202020204" pitchFamily="34" charset="0"/>
              </a:rPr>
              <a:t>a circulação do sangue de uma pessoa para (parada cardiorrespiratória). Nesta situação, se o sangue não é bombeado para os órgãos vitais, como o cérebro e o </a:t>
            </a:r>
            <a:r>
              <a:rPr lang="pt-BR" sz="2000" dirty="0" smtClean="0">
                <a:solidFill>
                  <a:schemeClr val="tx1"/>
                </a:solidFill>
                <a:latin typeface="Arial" panose="020B0604020202020204" pitchFamily="34" charset="0"/>
                <a:cs typeface="Arial" panose="020B0604020202020204" pitchFamily="34" charset="0"/>
              </a:rPr>
              <a:t>coração.</a:t>
            </a:r>
          </a:p>
          <a:p>
            <a:pPr algn="l"/>
            <a:endParaRPr lang="pt-BR" sz="2000" dirty="0">
              <a:solidFill>
                <a:schemeClr val="tx1"/>
              </a:solidFill>
              <a:latin typeface="Arial" panose="020B0604020202020204" pitchFamily="34" charset="0"/>
              <a:cs typeface="Arial" panose="020B0604020202020204" pitchFamily="34" charset="0"/>
            </a:endParaRPr>
          </a:p>
          <a:p>
            <a:pPr algn="l"/>
            <a:r>
              <a:rPr lang="pt-BR" sz="2000" dirty="0">
                <a:solidFill>
                  <a:schemeClr val="tx1"/>
                </a:solidFill>
                <a:latin typeface="Arial" panose="020B0604020202020204" pitchFamily="34" charset="0"/>
                <a:cs typeface="Arial" panose="020B0604020202020204" pitchFamily="34" charset="0"/>
              </a:rPr>
              <a:t>A técnica da reanimação </a:t>
            </a:r>
            <a:r>
              <a:rPr lang="pt-BR" sz="2000" dirty="0" smtClean="0">
                <a:solidFill>
                  <a:schemeClr val="tx1"/>
                </a:solidFill>
                <a:latin typeface="Arial" panose="020B0604020202020204" pitchFamily="34" charset="0"/>
                <a:cs typeface="Arial" panose="020B0604020202020204" pitchFamily="34" charset="0"/>
              </a:rPr>
              <a:t>Cardiopulmonar </a:t>
            </a:r>
            <a:r>
              <a:rPr lang="pt-BR" sz="2000" dirty="0">
                <a:solidFill>
                  <a:schemeClr val="tx1"/>
                </a:solidFill>
                <a:latin typeface="Arial" panose="020B0604020202020204" pitchFamily="34" charset="0"/>
                <a:cs typeface="Arial" panose="020B0604020202020204" pitchFamily="34" charset="0"/>
              </a:rPr>
              <a:t>em adultos é fácil, tendo uma noção básica de reanimação e sabendo avaliar o paciente e saber se ele realmente está em parada </a:t>
            </a:r>
            <a:r>
              <a:rPr lang="pt-BR" sz="2000" dirty="0" err="1">
                <a:solidFill>
                  <a:schemeClr val="tx1"/>
                </a:solidFill>
                <a:latin typeface="Arial" panose="020B0604020202020204" pitchFamily="34" charset="0"/>
                <a:cs typeface="Arial" panose="020B0604020202020204" pitchFamily="34" charset="0"/>
              </a:rPr>
              <a:t>Cárdio</a:t>
            </a:r>
            <a:r>
              <a:rPr lang="pt-BR" sz="2000" dirty="0">
                <a:solidFill>
                  <a:schemeClr val="tx1"/>
                </a:solidFill>
                <a:latin typeface="Arial" panose="020B0604020202020204" pitchFamily="34" charset="0"/>
                <a:cs typeface="Arial" panose="020B0604020202020204" pitchFamily="34" charset="0"/>
              </a:rPr>
              <a:t> </a:t>
            </a:r>
            <a:r>
              <a:rPr lang="pt-BR" sz="2000" dirty="0" smtClean="0">
                <a:solidFill>
                  <a:schemeClr val="tx1"/>
                </a:solidFill>
                <a:latin typeface="Arial" panose="020B0604020202020204" pitchFamily="34" charset="0"/>
                <a:cs typeface="Arial" panose="020B0604020202020204" pitchFamily="34" charset="0"/>
              </a:rPr>
              <a:t>respiratória;</a:t>
            </a:r>
          </a:p>
          <a:p>
            <a:pPr algn="l"/>
            <a:endParaRPr lang="pt-BR" sz="2000" dirty="0" smtClean="0">
              <a:solidFill>
                <a:schemeClr val="tx1"/>
              </a:solidFill>
              <a:latin typeface="Arial" panose="020B0604020202020204" pitchFamily="34" charset="0"/>
              <a:cs typeface="Arial" panose="020B0604020202020204" pitchFamily="34" charset="0"/>
            </a:endParaRPr>
          </a:p>
          <a:p>
            <a:pPr algn="l"/>
            <a:endParaRPr lang="pt-BR" sz="2000" dirty="0" smtClean="0">
              <a:solidFill>
                <a:schemeClr val="tx1"/>
              </a:solidFill>
              <a:latin typeface="Arial" panose="020B0604020202020204" pitchFamily="34" charset="0"/>
              <a:cs typeface="Arial" panose="020B0604020202020204" pitchFamily="34" charset="0"/>
            </a:endParaRPr>
          </a:p>
          <a:p>
            <a:pPr algn="l"/>
            <a:endParaRPr lang="pt-BR"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861048"/>
            <a:ext cx="8928992" cy="2924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5286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lstStyle/>
          <a:p>
            <a:r>
              <a:rPr lang="pt-BR" sz="2800" b="1" dirty="0">
                <a:solidFill>
                  <a:srgbClr val="FF0000"/>
                </a:solidFill>
                <a:latin typeface="Arial" panose="020B0604020202020204" pitchFamily="34" charset="0"/>
                <a:cs typeface="Arial" panose="020B0604020202020204" pitchFamily="34" charset="0"/>
              </a:rPr>
              <a:t>RCP em </a:t>
            </a:r>
            <a:r>
              <a:rPr lang="pt-BR" sz="2800" b="1" dirty="0" smtClean="0">
                <a:solidFill>
                  <a:srgbClr val="FF0000"/>
                </a:solidFill>
                <a:latin typeface="Arial" panose="020B0604020202020204" pitchFamily="34" charset="0"/>
                <a:cs typeface="Arial" panose="020B0604020202020204" pitchFamily="34" charset="0"/>
              </a:rPr>
              <a:t>equipe:</a:t>
            </a:r>
          </a:p>
          <a:p>
            <a:pPr algn="l"/>
            <a:endParaRPr lang="pt-BR" sz="2800" b="1" dirty="0" smtClean="0">
              <a:solidFill>
                <a:schemeClr val="tx1"/>
              </a:solidFill>
              <a:latin typeface="Arial" panose="020B0604020202020204" pitchFamily="34" charset="0"/>
              <a:cs typeface="Arial" panose="020B0604020202020204" pitchFamily="34" charset="0"/>
            </a:endParaRPr>
          </a:p>
          <a:p>
            <a:pPr algn="l"/>
            <a:r>
              <a:rPr lang="pt-BR" sz="2000" b="1" dirty="0" smtClean="0">
                <a:solidFill>
                  <a:schemeClr val="tx1"/>
                </a:solidFill>
                <a:latin typeface="Arial" panose="020B0604020202020204" pitchFamily="34" charset="0"/>
                <a:cs typeface="Arial" panose="020B0604020202020204" pitchFamily="34" charset="0"/>
              </a:rPr>
              <a:t> </a:t>
            </a:r>
            <a:r>
              <a:rPr lang="pt-BR" sz="2000" dirty="0" smtClean="0">
                <a:solidFill>
                  <a:schemeClr val="tx1"/>
                </a:solidFill>
                <a:latin typeface="Arial" panose="020B0604020202020204" pitchFamily="34" charset="0"/>
                <a:cs typeface="Arial" panose="020B0604020202020204" pitchFamily="34" charset="0"/>
              </a:rPr>
              <a:t>Realizar RCP em </a:t>
            </a:r>
            <a:r>
              <a:rPr lang="pt-BR" sz="2000" dirty="0">
                <a:solidFill>
                  <a:schemeClr val="tx1"/>
                </a:solidFill>
                <a:latin typeface="Arial" panose="020B0604020202020204" pitchFamily="34" charset="0"/>
                <a:cs typeface="Arial" panose="020B0604020202020204" pitchFamily="34" charset="0"/>
              </a:rPr>
              <a:t>5 ciclo, de 30 compressões por 2 ventilações em até 2 minutos e então fazer a troca dessa pessoa que está fazendo a compressão cardíaca, para que assim a efetividade das compressões não seja afetada pelo cansaço. Devido o aumento do ritmo da RCP (100 a 120 compressões/ </a:t>
            </a:r>
            <a:r>
              <a:rPr lang="pt-BR" sz="2000" dirty="0" smtClean="0">
                <a:solidFill>
                  <a:schemeClr val="tx1"/>
                </a:solidFill>
                <a:latin typeface="Arial" panose="020B0604020202020204" pitchFamily="34" charset="0"/>
                <a:cs typeface="Arial" panose="020B0604020202020204" pitchFamily="34" charset="0"/>
              </a:rPr>
              <a:t>por minuto) </a:t>
            </a:r>
            <a:r>
              <a:rPr lang="pt-BR" sz="2000" dirty="0">
                <a:solidFill>
                  <a:schemeClr val="tx1"/>
                </a:solidFill>
                <a:latin typeface="Arial" panose="020B0604020202020204" pitchFamily="34" charset="0"/>
                <a:cs typeface="Arial" panose="020B0604020202020204" pitchFamily="34" charset="0"/>
              </a:rPr>
              <a:t>é aceitável realizar até 6 ciclos em 2 minutos, com profundidade de 5 a 6 centímetros</a:t>
            </a:r>
            <a:r>
              <a:rPr lang="pt-BR" sz="2000" dirty="0" smtClean="0">
                <a:solidFill>
                  <a:schemeClr val="tx1"/>
                </a:solidFill>
                <a:latin typeface="Arial" panose="020B0604020202020204" pitchFamily="34" charset="0"/>
                <a:cs typeface="Arial" panose="020B0604020202020204" pitchFamily="34" charset="0"/>
              </a:rPr>
              <a:t>.</a:t>
            </a:r>
          </a:p>
          <a:p>
            <a:pPr algn="l"/>
            <a:endParaRPr lang="pt-BR" sz="2000" dirty="0" smtClean="0">
              <a:solidFill>
                <a:schemeClr val="tx1"/>
              </a:solidFill>
              <a:latin typeface="Arial" panose="020B0604020202020204" pitchFamily="34" charset="0"/>
              <a:cs typeface="Arial" panose="020B0604020202020204" pitchFamily="34" charset="0"/>
            </a:endParaRPr>
          </a:p>
          <a:p>
            <a:pPr algn="l"/>
            <a:endParaRPr lang="pt-BR" sz="2000" dirty="0">
              <a:solidFill>
                <a:schemeClr val="tx1"/>
              </a:solidFill>
              <a:latin typeface="Arial" panose="020B0604020202020204" pitchFamily="34" charset="0"/>
              <a:cs typeface="Arial" panose="020B0604020202020204" pitchFamily="34" charset="0"/>
            </a:endParaRPr>
          </a:p>
          <a:p>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645024"/>
            <a:ext cx="5040560" cy="295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3094521"/>
            <a:ext cx="3413063" cy="367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0849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normAutofit lnSpcReduction="10000"/>
          </a:bodyPr>
          <a:lstStyle/>
          <a:p>
            <a:r>
              <a:rPr lang="pt-BR" b="1" dirty="0" smtClean="0">
                <a:solidFill>
                  <a:schemeClr val="tx1"/>
                </a:solidFill>
                <a:latin typeface="Arial" panose="020B0604020202020204" pitchFamily="34" charset="0"/>
                <a:cs typeface="Arial" panose="020B0604020202020204" pitchFamily="34" charset="0"/>
              </a:rPr>
              <a:t>Agradecemos a sua preferência e confiança em nosso grupo:</a:t>
            </a:r>
          </a:p>
          <a:p>
            <a:pPr algn="l"/>
            <a:endParaRPr lang="pt-BR" sz="2000" b="1" dirty="0" smtClean="0">
              <a:solidFill>
                <a:schemeClr val="tx1"/>
              </a:solidFill>
              <a:latin typeface="Arial" panose="020B0604020202020204" pitchFamily="34" charset="0"/>
              <a:cs typeface="Arial" panose="020B0604020202020204" pitchFamily="34" charset="0"/>
            </a:endParaRPr>
          </a:p>
          <a:p>
            <a:pPr algn="l"/>
            <a:endParaRPr lang="pt-BR" sz="2000" b="1" dirty="0">
              <a:solidFill>
                <a:schemeClr val="tx1"/>
              </a:solidFill>
              <a:latin typeface="Arial" panose="020B0604020202020204" pitchFamily="34" charset="0"/>
              <a:cs typeface="Arial" panose="020B0604020202020204" pitchFamily="34" charset="0"/>
            </a:endParaRPr>
          </a:p>
          <a:p>
            <a:pPr algn="l"/>
            <a:endParaRPr lang="pt-BR" sz="2000" b="1" dirty="0" smtClean="0">
              <a:solidFill>
                <a:schemeClr val="tx1"/>
              </a:solidFill>
              <a:latin typeface="Arial" panose="020B0604020202020204" pitchFamily="34" charset="0"/>
              <a:cs typeface="Arial" panose="020B0604020202020204" pitchFamily="34" charset="0"/>
            </a:endParaRPr>
          </a:p>
          <a:p>
            <a:pPr algn="l"/>
            <a:endParaRPr lang="pt-BR" sz="2000" b="1" dirty="0">
              <a:solidFill>
                <a:schemeClr val="tx1"/>
              </a:solidFill>
              <a:latin typeface="Arial" panose="020B0604020202020204" pitchFamily="34" charset="0"/>
              <a:cs typeface="Arial" panose="020B0604020202020204" pitchFamily="34" charset="0"/>
            </a:endParaRPr>
          </a:p>
          <a:p>
            <a:pPr algn="l"/>
            <a:endParaRPr lang="pt-BR" sz="2000" b="1" dirty="0" smtClean="0">
              <a:solidFill>
                <a:schemeClr val="tx1"/>
              </a:solidFill>
              <a:latin typeface="Arial" panose="020B0604020202020204" pitchFamily="34" charset="0"/>
              <a:cs typeface="Arial" panose="020B0604020202020204" pitchFamily="34" charset="0"/>
            </a:endParaRPr>
          </a:p>
          <a:p>
            <a:pPr algn="l"/>
            <a:endParaRPr lang="pt-BR" sz="2000" b="1" dirty="0">
              <a:solidFill>
                <a:schemeClr val="tx1"/>
              </a:solidFill>
              <a:latin typeface="Arial" panose="020B0604020202020204" pitchFamily="34" charset="0"/>
              <a:cs typeface="Arial" panose="020B0604020202020204" pitchFamily="34" charset="0"/>
            </a:endParaRPr>
          </a:p>
          <a:p>
            <a:pPr algn="l"/>
            <a:endParaRPr lang="pt-BR" sz="2000" b="1" dirty="0" smtClean="0">
              <a:solidFill>
                <a:schemeClr val="tx1"/>
              </a:solidFill>
              <a:latin typeface="Arial" panose="020B0604020202020204" pitchFamily="34" charset="0"/>
              <a:cs typeface="Arial" panose="020B0604020202020204" pitchFamily="34" charset="0"/>
            </a:endParaRPr>
          </a:p>
          <a:p>
            <a:r>
              <a:rPr lang="pt-BR" sz="2000" b="1" dirty="0" smtClean="0">
                <a:solidFill>
                  <a:schemeClr val="tx1"/>
                </a:solidFill>
                <a:latin typeface="Arial" panose="020B0604020202020204" pitchFamily="34" charset="0"/>
                <a:cs typeface="Arial" panose="020B0604020202020204" pitchFamily="34" charset="0"/>
              </a:rPr>
              <a:t>Rua </a:t>
            </a:r>
            <a:r>
              <a:rPr lang="pt-BR" sz="2000" b="1" dirty="0">
                <a:solidFill>
                  <a:schemeClr val="tx1"/>
                </a:solidFill>
                <a:latin typeface="Arial" panose="020B0604020202020204" pitchFamily="34" charset="0"/>
                <a:cs typeface="Arial" panose="020B0604020202020204" pitchFamily="34" charset="0"/>
              </a:rPr>
              <a:t>Gonçalo Pinto, 01 </a:t>
            </a:r>
            <a:r>
              <a:rPr lang="pt-BR" sz="2000" b="1" dirty="0" err="1">
                <a:solidFill>
                  <a:schemeClr val="tx1"/>
                </a:solidFill>
                <a:latin typeface="Arial" panose="020B0604020202020204" pitchFamily="34" charset="0"/>
                <a:cs typeface="Arial" panose="020B0604020202020204" pitchFamily="34" charset="0"/>
              </a:rPr>
              <a:t>Jd</a:t>
            </a:r>
            <a:r>
              <a:rPr lang="pt-BR" sz="2000" b="1" dirty="0">
                <a:solidFill>
                  <a:schemeClr val="tx1"/>
                </a:solidFill>
                <a:latin typeface="Arial" panose="020B0604020202020204" pitchFamily="34" charset="0"/>
                <a:cs typeface="Arial" panose="020B0604020202020204" pitchFamily="34" charset="0"/>
              </a:rPr>
              <a:t> Monte Azul São Paulo – SP</a:t>
            </a:r>
          </a:p>
          <a:p>
            <a:endParaRPr lang="pt-BR" sz="2000" b="1" dirty="0" smtClean="0">
              <a:solidFill>
                <a:schemeClr val="tx1"/>
              </a:solidFill>
              <a:latin typeface="Arial" panose="020B0604020202020204" pitchFamily="34" charset="0"/>
              <a:cs typeface="Arial" panose="020B0604020202020204" pitchFamily="34" charset="0"/>
            </a:endParaRPr>
          </a:p>
          <a:p>
            <a:r>
              <a:rPr lang="pt-BR" sz="2000" b="1" dirty="0" smtClean="0">
                <a:solidFill>
                  <a:schemeClr val="tx1"/>
                </a:solidFill>
                <a:latin typeface="Arial" panose="020B0604020202020204" pitchFamily="34" charset="0"/>
                <a:cs typeface="Arial" panose="020B0604020202020204" pitchFamily="34" charset="0"/>
              </a:rPr>
              <a:t>CNPJ</a:t>
            </a:r>
            <a:r>
              <a:rPr lang="pt-BR" sz="2000" b="1" dirty="0">
                <a:solidFill>
                  <a:schemeClr val="tx1"/>
                </a:solidFill>
                <a:latin typeface="Arial" panose="020B0604020202020204" pitchFamily="34" charset="0"/>
                <a:cs typeface="Arial" panose="020B0604020202020204" pitchFamily="34" charset="0"/>
              </a:rPr>
              <a:t>: 07.476.053/0001-22 </a:t>
            </a:r>
          </a:p>
          <a:p>
            <a:endParaRPr lang="pt-BR" sz="2000" b="1" dirty="0" smtClean="0">
              <a:solidFill>
                <a:schemeClr val="tx1"/>
              </a:solidFill>
              <a:latin typeface="Arial" panose="020B0604020202020204" pitchFamily="34" charset="0"/>
              <a:cs typeface="Arial" panose="020B0604020202020204" pitchFamily="34" charset="0"/>
            </a:endParaRPr>
          </a:p>
          <a:p>
            <a:r>
              <a:rPr lang="pt-BR" sz="2000" b="1" dirty="0" smtClean="0">
                <a:solidFill>
                  <a:schemeClr val="tx1"/>
                </a:solidFill>
                <a:latin typeface="Arial" panose="020B0604020202020204" pitchFamily="34" charset="0"/>
                <a:cs typeface="Arial" panose="020B0604020202020204" pitchFamily="34" charset="0"/>
              </a:rPr>
              <a:t>(</a:t>
            </a:r>
            <a:r>
              <a:rPr lang="pt-BR" sz="2000" b="1" dirty="0">
                <a:solidFill>
                  <a:schemeClr val="tx1"/>
                </a:solidFill>
                <a:latin typeface="Arial" panose="020B0604020202020204" pitchFamily="34" charset="0"/>
                <a:cs typeface="Arial" panose="020B0604020202020204" pitchFamily="34" charset="0"/>
              </a:rPr>
              <a:t>11) </a:t>
            </a:r>
            <a:r>
              <a:rPr lang="pt-BR" sz="2000" b="1" dirty="0" smtClean="0">
                <a:solidFill>
                  <a:schemeClr val="tx1"/>
                </a:solidFill>
                <a:latin typeface="Arial" panose="020B0604020202020204" pitchFamily="34" charset="0"/>
                <a:cs typeface="Arial" panose="020B0604020202020204" pitchFamily="34" charset="0"/>
              </a:rPr>
              <a:t>2804-1733</a:t>
            </a:r>
            <a:endParaRPr lang="pt-BR" sz="2000" dirty="0">
              <a:solidFill>
                <a:srgbClr val="000000"/>
              </a:solidFill>
              <a:latin typeface="Arial" panose="020B0604020202020204" pitchFamily="34" charset="0"/>
              <a:cs typeface="Arial" panose="020B0604020202020204" pitchFamily="34" charset="0"/>
            </a:endParaRPr>
          </a:p>
          <a:p>
            <a:endParaRPr lang="pt-BR" sz="2000" b="1" dirty="0" smtClean="0">
              <a:solidFill>
                <a:srgbClr val="000000"/>
              </a:solidFill>
              <a:latin typeface="Arial" panose="020B0604020202020204" pitchFamily="34" charset="0"/>
              <a:cs typeface="Arial" panose="020B0604020202020204" pitchFamily="34" charset="0"/>
            </a:endParaRPr>
          </a:p>
          <a:p>
            <a:r>
              <a:rPr lang="pt-BR" sz="2000" b="1" dirty="0" smtClean="0">
                <a:solidFill>
                  <a:srgbClr val="000000"/>
                </a:solidFill>
                <a:latin typeface="Arial" panose="020B0604020202020204" pitchFamily="34" charset="0"/>
                <a:cs typeface="Arial" panose="020B0604020202020204" pitchFamily="34" charset="0"/>
              </a:rPr>
              <a:t>(11) 97730-2887</a:t>
            </a:r>
          </a:p>
          <a:p>
            <a:endParaRPr lang="pt-BR" sz="2000" b="1" dirty="0" smtClean="0">
              <a:solidFill>
                <a:srgbClr val="000000"/>
              </a:solidFill>
              <a:latin typeface="Arial" panose="020B0604020202020204" pitchFamily="34" charset="0"/>
              <a:cs typeface="Arial" panose="020B0604020202020204" pitchFamily="34" charset="0"/>
            </a:endParaRPr>
          </a:p>
          <a:p>
            <a:r>
              <a:rPr lang="pt-BR" sz="2000" b="1" dirty="0" smtClean="0">
                <a:solidFill>
                  <a:srgbClr val="000000"/>
                </a:solidFill>
                <a:latin typeface="Arial" panose="020B0604020202020204" pitchFamily="34" charset="0"/>
                <a:cs typeface="Arial" panose="020B0604020202020204" pitchFamily="34" charset="0"/>
              </a:rPr>
              <a:t>ATT; Nidival de Lima</a:t>
            </a:r>
            <a:endParaRPr lang="pt-BR" sz="2000" b="1" dirty="0">
              <a:solidFill>
                <a:srgbClr val="00B0F0"/>
              </a:solidFill>
              <a:latin typeface="Arial" panose="020B0604020202020204" pitchFamily="34" charset="0"/>
              <a:cs typeface="Arial" panose="020B0604020202020204" pitchFamily="34" charset="0"/>
            </a:endParaRPr>
          </a:p>
          <a:p>
            <a:pPr algn="l"/>
            <a:endParaRPr lang="pt-BR" b="1" dirty="0" smtClean="0">
              <a:solidFill>
                <a:srgbClr val="00B0F0"/>
              </a:solidFill>
              <a:latin typeface="Arial" panose="020B0604020202020204" pitchFamily="34" charset="0"/>
              <a:cs typeface="Arial" panose="020B0604020202020204" pitchFamily="34" charset="0"/>
            </a:endParaRPr>
          </a:p>
          <a:p>
            <a:pPr algn="l"/>
            <a:endParaRPr lang="pt-BR" dirty="0">
              <a:solidFill>
                <a:schemeClr val="tx1"/>
              </a:solidFill>
            </a:endParaRPr>
          </a:p>
          <a:p>
            <a:endParaRPr lang="pt-BR"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04" y="1155884"/>
            <a:ext cx="2384698" cy="1851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464604"/>
            <a:ext cx="4358982" cy="154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904" y="4971516"/>
            <a:ext cx="2227076" cy="1450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24" y="4993205"/>
            <a:ext cx="2142922" cy="1347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061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0" y="0"/>
            <a:ext cx="9144000" cy="6858001"/>
          </a:xfrm>
        </p:spPr>
        <p:txBody>
          <a:bodyPr>
            <a:normAutofit fontScale="85000" lnSpcReduction="10000"/>
          </a:bodyPr>
          <a:lstStyle/>
          <a:p>
            <a:r>
              <a:rPr lang="pt-BR" sz="2800" b="1" dirty="0" smtClean="0">
                <a:solidFill>
                  <a:srgbClr val="FF0000"/>
                </a:solidFill>
                <a:latin typeface="Arial" panose="020B0604020202020204" pitchFamily="34" charset="0"/>
                <a:cs typeface="Arial" panose="020B0604020202020204" pitchFamily="34" charset="0"/>
              </a:rPr>
              <a:t>Normas: </a:t>
            </a:r>
          </a:p>
          <a:p>
            <a:pPr algn="l"/>
            <a:endParaRPr lang="pt-BR" sz="2800" dirty="0">
              <a:solidFill>
                <a:srgbClr val="1F1F1F"/>
              </a:solidFill>
              <a:latin typeface="Lato"/>
            </a:endParaRPr>
          </a:p>
          <a:p>
            <a:pPr algn="l"/>
            <a:r>
              <a:rPr lang="pt-BR" sz="2800" dirty="0">
                <a:solidFill>
                  <a:srgbClr val="C00000"/>
                </a:solidFill>
                <a:latin typeface="Lato"/>
              </a:rPr>
              <a:t>-</a:t>
            </a:r>
            <a:r>
              <a:rPr lang="pt-BR" sz="2200" dirty="0">
                <a:solidFill>
                  <a:srgbClr val="1F1F1F"/>
                </a:solidFill>
                <a:latin typeface="Arial" panose="020B0604020202020204" pitchFamily="34" charset="0"/>
                <a:cs typeface="Arial" panose="020B0604020202020204" pitchFamily="34" charset="0"/>
              </a:rPr>
              <a:t>  NBR (Norma brasileira de </a:t>
            </a:r>
            <a:r>
              <a:rPr lang="pt-BR" sz="2200" dirty="0" smtClean="0">
                <a:solidFill>
                  <a:srgbClr val="1F1F1F"/>
                </a:solidFill>
                <a:latin typeface="Arial" panose="020B0604020202020204" pitchFamily="34" charset="0"/>
                <a:cs typeface="Arial" panose="020B0604020202020204" pitchFamily="34" charset="0"/>
              </a:rPr>
              <a:t>registro) 14.276 – Programa de brigada de incêndio; </a:t>
            </a:r>
            <a:endParaRPr lang="pt-BR" sz="2200" b="1" dirty="0">
              <a:solidFill>
                <a:srgbClr val="1F1F1F"/>
              </a:solidFill>
              <a:latin typeface="Arial" panose="020B0604020202020204" pitchFamily="34" charset="0"/>
              <a:cs typeface="Arial" panose="020B0604020202020204" pitchFamily="34" charset="0"/>
            </a:endParaRPr>
          </a:p>
          <a:p>
            <a:pPr algn="l"/>
            <a:endParaRPr lang="pt-BR" sz="2200" dirty="0" smtClean="0">
              <a:solidFill>
                <a:srgbClr val="1F1F1F"/>
              </a:solidFill>
              <a:latin typeface="Arial" panose="020B0604020202020204" pitchFamily="34" charset="0"/>
              <a:cs typeface="Arial" panose="020B0604020202020204" pitchFamily="34" charset="0"/>
            </a:endParaRPr>
          </a:p>
          <a:p>
            <a:pPr algn="l"/>
            <a:r>
              <a:rPr lang="pt-BR" sz="2200" dirty="0">
                <a:solidFill>
                  <a:srgbClr val="1F1F1F"/>
                </a:solidFill>
                <a:latin typeface="Arial" panose="020B0604020202020204" pitchFamily="34" charset="0"/>
                <a:cs typeface="Arial" panose="020B0604020202020204" pitchFamily="34" charset="0"/>
              </a:rPr>
              <a:t>  IT (Instrução técnica) </a:t>
            </a:r>
            <a:r>
              <a:rPr lang="pt-BR" sz="2200" dirty="0" smtClean="0">
                <a:solidFill>
                  <a:srgbClr val="1F1F1F"/>
                </a:solidFill>
                <a:latin typeface="Arial" panose="020B0604020202020204" pitchFamily="34" charset="0"/>
                <a:cs typeface="Arial" panose="020B0604020202020204" pitchFamily="34" charset="0"/>
              </a:rPr>
              <a:t>17/2014 – Brigada de incêndio; </a:t>
            </a:r>
          </a:p>
          <a:p>
            <a:pPr algn="l" fontAlgn="base"/>
            <a:endParaRPr lang="pt-BR" sz="2200" dirty="0" smtClean="0">
              <a:solidFill>
                <a:srgbClr val="1F1F1F"/>
              </a:solidFill>
              <a:latin typeface="Arial" panose="020B0604020202020204" pitchFamily="34" charset="0"/>
              <a:cs typeface="Arial" panose="020B0604020202020204" pitchFamily="34" charset="0"/>
            </a:endParaRPr>
          </a:p>
          <a:p>
            <a:pPr algn="l" fontAlgn="base"/>
            <a:r>
              <a:rPr lang="pt-BR" sz="2200" dirty="0">
                <a:solidFill>
                  <a:srgbClr val="C00000"/>
                </a:solidFill>
                <a:latin typeface="Arial" panose="020B0604020202020204" pitchFamily="34" charset="0"/>
                <a:cs typeface="Arial" panose="020B0604020202020204" pitchFamily="34" charset="0"/>
              </a:rPr>
              <a:t>-</a:t>
            </a:r>
            <a:r>
              <a:rPr lang="pt-BR" sz="2200" dirty="0" smtClean="0">
                <a:solidFill>
                  <a:srgbClr val="1F1F1F"/>
                </a:solidFill>
                <a:latin typeface="Arial" panose="020B0604020202020204" pitchFamily="34" charset="0"/>
                <a:cs typeface="Arial" panose="020B0604020202020204" pitchFamily="34" charset="0"/>
              </a:rPr>
              <a:t> NRB (Norma brasileira de registro) 12. 693 - </a:t>
            </a:r>
            <a:r>
              <a:rPr lang="pt-BR" sz="2200" dirty="0">
                <a:solidFill>
                  <a:srgbClr val="1F1F1F"/>
                </a:solidFill>
                <a:latin typeface="Arial" panose="020B0604020202020204" pitchFamily="34" charset="0"/>
                <a:cs typeface="Arial" panose="020B0604020202020204" pitchFamily="34" charset="0"/>
              </a:rPr>
              <a:t>Sistemas de proteção por extintores </a:t>
            </a:r>
            <a:r>
              <a:rPr lang="pt-BR" sz="2200" dirty="0" smtClean="0">
                <a:solidFill>
                  <a:srgbClr val="1F1F1F"/>
                </a:solidFill>
                <a:latin typeface="Arial" panose="020B0604020202020204" pitchFamily="34" charset="0"/>
                <a:cs typeface="Arial" panose="020B0604020202020204" pitchFamily="34" charset="0"/>
              </a:rPr>
              <a:t>de incêndio; </a:t>
            </a:r>
            <a:endParaRPr lang="pt-BR" sz="2200" dirty="0">
              <a:solidFill>
                <a:srgbClr val="1F1F1F"/>
              </a:solidFill>
              <a:latin typeface="Arial" panose="020B0604020202020204" pitchFamily="34" charset="0"/>
              <a:cs typeface="Arial" panose="020B0604020202020204" pitchFamily="34" charset="0"/>
            </a:endParaRPr>
          </a:p>
          <a:p>
            <a:pPr algn="l" fontAlgn="base"/>
            <a:endParaRPr lang="pt-BR" sz="2200" dirty="0">
              <a:solidFill>
                <a:srgbClr val="1F1F1F"/>
              </a:solidFill>
              <a:latin typeface="Arial" panose="020B0604020202020204" pitchFamily="34" charset="0"/>
              <a:cs typeface="Arial" panose="020B0604020202020204" pitchFamily="34" charset="0"/>
            </a:endParaRPr>
          </a:p>
          <a:p>
            <a:pPr algn="l" fontAlgn="base"/>
            <a:r>
              <a:rPr lang="pt-BR" sz="2200" dirty="0" smtClean="0">
                <a:solidFill>
                  <a:srgbClr val="1F1F1F"/>
                </a:solidFill>
                <a:latin typeface="Arial" panose="020B0604020202020204" pitchFamily="34" charset="0"/>
                <a:cs typeface="Arial" panose="020B0604020202020204" pitchFamily="34" charset="0"/>
              </a:rPr>
              <a:t>IT (Instrução técnica) 21/2011 - Proteção por extintor de incêndio; </a:t>
            </a:r>
            <a:endParaRPr lang="pt-BR" sz="2200" dirty="0">
              <a:solidFill>
                <a:srgbClr val="1F1F1F"/>
              </a:solidFill>
              <a:latin typeface="Arial" panose="020B0604020202020204" pitchFamily="34" charset="0"/>
              <a:cs typeface="Arial" panose="020B0604020202020204" pitchFamily="34" charset="0"/>
            </a:endParaRPr>
          </a:p>
          <a:p>
            <a:pPr algn="l" fontAlgn="base"/>
            <a:endParaRPr lang="pt-BR" sz="2200" dirty="0" smtClean="0">
              <a:solidFill>
                <a:srgbClr val="C00000"/>
              </a:solidFill>
              <a:latin typeface="Arial" panose="020B0604020202020204" pitchFamily="34" charset="0"/>
              <a:cs typeface="Arial" panose="020B0604020202020204" pitchFamily="34" charset="0"/>
            </a:endParaRPr>
          </a:p>
          <a:p>
            <a:pPr algn="l" fontAlgn="base"/>
            <a:r>
              <a:rPr lang="pt-BR" sz="2200" dirty="0" smtClean="0">
                <a:solidFill>
                  <a:srgbClr val="C00000"/>
                </a:solidFill>
                <a:latin typeface="Arial" panose="020B0604020202020204" pitchFamily="34" charset="0"/>
                <a:cs typeface="Arial" panose="020B0604020202020204" pitchFamily="34" charset="0"/>
              </a:rPr>
              <a:t>-  </a:t>
            </a:r>
            <a:r>
              <a:rPr lang="pt-BR" sz="2200" dirty="0" smtClean="0">
                <a:solidFill>
                  <a:schemeClr val="tx1"/>
                </a:solidFill>
                <a:latin typeface="Arial" panose="020B0604020202020204" pitchFamily="34" charset="0"/>
                <a:cs typeface="Arial" panose="020B0604020202020204" pitchFamily="34" charset="0"/>
              </a:rPr>
              <a:t>NBR (Norma brasileira registro) 15.219 – Plano de emergência contra incêndio;</a:t>
            </a:r>
          </a:p>
          <a:p>
            <a:pPr algn="l" fontAlgn="base"/>
            <a:r>
              <a:rPr lang="pt-BR" sz="2200" dirty="0" smtClean="0">
                <a:solidFill>
                  <a:schemeClr val="tx1"/>
                </a:solidFill>
                <a:latin typeface="Arial" panose="020B0604020202020204" pitchFamily="34" charset="0"/>
                <a:cs typeface="Arial" panose="020B0604020202020204" pitchFamily="34" charset="0"/>
              </a:rPr>
              <a:t> </a:t>
            </a:r>
          </a:p>
          <a:p>
            <a:pPr algn="l" fontAlgn="base"/>
            <a:r>
              <a:rPr lang="pt-BR" sz="2200" dirty="0" smtClean="0">
                <a:solidFill>
                  <a:schemeClr val="tx1"/>
                </a:solidFill>
                <a:latin typeface="Arial" panose="020B0604020202020204" pitchFamily="34" charset="0"/>
                <a:cs typeface="Arial" panose="020B0604020202020204" pitchFamily="34" charset="0"/>
              </a:rPr>
              <a:t>IT (Instrução técnica Nº 16/2011- Plano de emergência</a:t>
            </a:r>
          </a:p>
          <a:p>
            <a:pPr algn="l" fontAlgn="base"/>
            <a:r>
              <a:rPr lang="pt-BR" sz="2200" dirty="0" smtClean="0">
                <a:solidFill>
                  <a:schemeClr val="tx1"/>
                </a:solidFill>
                <a:latin typeface="Arial" panose="020B0604020202020204" pitchFamily="34" charset="0"/>
                <a:cs typeface="Arial" panose="020B0604020202020204" pitchFamily="34" charset="0"/>
              </a:rPr>
              <a:t> </a:t>
            </a:r>
          </a:p>
          <a:p>
            <a:pPr marL="342900" indent="-342900" algn="l" fontAlgn="base">
              <a:buFontTx/>
              <a:buChar char="-"/>
            </a:pPr>
            <a:r>
              <a:rPr lang="pt-BR" sz="2200" dirty="0" smtClean="0">
                <a:solidFill>
                  <a:srgbClr val="1F1F1F"/>
                </a:solidFill>
                <a:latin typeface="Arial" panose="020B0604020202020204" pitchFamily="34" charset="0"/>
                <a:cs typeface="Arial" panose="020B0604020202020204" pitchFamily="34" charset="0"/>
              </a:rPr>
              <a:t>NR </a:t>
            </a:r>
            <a:r>
              <a:rPr lang="pt-BR" sz="2200" dirty="0" smtClean="0">
                <a:solidFill>
                  <a:srgbClr val="1F1F1F"/>
                </a:solidFill>
                <a:latin typeface="Arial" panose="020B0604020202020204" pitchFamily="34" charset="0"/>
                <a:cs typeface="Arial" panose="020B0604020202020204" pitchFamily="34" charset="0"/>
              </a:rPr>
              <a:t>23 (Norma regulamentadora) da </a:t>
            </a:r>
            <a:r>
              <a:rPr lang="pt-BR" sz="2200" dirty="0">
                <a:solidFill>
                  <a:srgbClr val="1F1F1F"/>
                </a:solidFill>
                <a:latin typeface="Arial" panose="020B0604020202020204" pitchFamily="34" charset="0"/>
                <a:cs typeface="Arial" panose="020B0604020202020204" pitchFamily="34" charset="0"/>
              </a:rPr>
              <a:t>Portaria n° 3.214/1978 do </a:t>
            </a:r>
            <a:r>
              <a:rPr lang="pt-BR" sz="2200" dirty="0" err="1">
                <a:solidFill>
                  <a:srgbClr val="1F1F1F"/>
                </a:solidFill>
                <a:latin typeface="Arial" panose="020B0604020202020204" pitchFamily="34" charset="0"/>
                <a:cs typeface="Arial" panose="020B0604020202020204" pitchFamily="34" charset="0"/>
              </a:rPr>
              <a:t>MTe</a:t>
            </a:r>
            <a:r>
              <a:rPr lang="pt-BR" sz="2200" dirty="0">
                <a:solidFill>
                  <a:srgbClr val="1F1F1F"/>
                </a:solidFill>
                <a:latin typeface="Arial" panose="020B0604020202020204" pitchFamily="34" charset="0"/>
                <a:cs typeface="Arial" panose="020B0604020202020204" pitchFamily="34" charset="0"/>
              </a:rPr>
              <a:t> (Ministério do trabalho e emprego) </a:t>
            </a:r>
            <a:endParaRPr lang="pt-BR" sz="2200" dirty="0" smtClean="0">
              <a:solidFill>
                <a:srgbClr val="1F1F1F"/>
              </a:solidFill>
              <a:latin typeface="Arial" panose="020B0604020202020204" pitchFamily="34" charset="0"/>
              <a:cs typeface="Arial" panose="020B0604020202020204" pitchFamily="34" charset="0"/>
            </a:endParaRPr>
          </a:p>
          <a:p>
            <a:pPr marL="342900" indent="-342900" algn="l" fontAlgn="base">
              <a:buFontTx/>
              <a:buChar char="-"/>
            </a:pPr>
            <a:endParaRPr lang="pt-BR" sz="2200" dirty="0">
              <a:solidFill>
                <a:srgbClr val="1F1F1F"/>
              </a:solidFill>
              <a:latin typeface="Arial" panose="020B0604020202020204" pitchFamily="34" charset="0"/>
              <a:cs typeface="Arial" panose="020B0604020202020204" pitchFamily="34" charset="0"/>
            </a:endParaRPr>
          </a:p>
          <a:p>
            <a:pPr algn="l" fontAlgn="base"/>
            <a:r>
              <a:rPr lang="pt-BR" sz="2200" dirty="0" smtClean="0">
                <a:solidFill>
                  <a:srgbClr val="1F1F1F"/>
                </a:solidFill>
                <a:latin typeface="Arial" panose="020B0604020202020204" pitchFamily="34" charset="0"/>
                <a:cs typeface="Arial" panose="020B0604020202020204" pitchFamily="34" charset="0"/>
              </a:rPr>
              <a:t>-  Decreto Estadual 56.819/2011</a:t>
            </a:r>
            <a:endParaRPr lang="pt-BR" sz="2200" dirty="0">
              <a:solidFill>
                <a:srgbClr val="1F1F1F"/>
              </a:solidFill>
              <a:latin typeface="Arial" panose="020B0604020202020204" pitchFamily="34" charset="0"/>
              <a:cs typeface="Arial" panose="020B0604020202020204" pitchFamily="34" charset="0"/>
            </a:endParaRPr>
          </a:p>
          <a:p>
            <a:r>
              <a:rPr lang="pt-BR" sz="2000" dirty="0">
                <a:latin typeface="Arial" panose="020B0604020202020204" pitchFamily="34" charset="0"/>
                <a:cs typeface="Arial" panose="020B0604020202020204" pitchFamily="34" charset="0"/>
              </a:rPr>
              <a:t/>
            </a:r>
            <a:br>
              <a:rPr lang="pt-BR" sz="2000" dirty="0">
                <a:latin typeface="Arial" panose="020B0604020202020204" pitchFamily="34" charset="0"/>
                <a:cs typeface="Arial" panose="020B0604020202020204" pitchFamily="34" charset="0"/>
              </a:rPr>
            </a:br>
            <a:endParaRPr lang="pt-BR"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8441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51520" y="188640"/>
            <a:ext cx="8712968" cy="6480720"/>
          </a:xfrm>
        </p:spPr>
        <p:txBody>
          <a:bodyPr>
            <a:normAutofit/>
          </a:bodyPr>
          <a:lstStyle/>
          <a:p>
            <a:r>
              <a:rPr lang="pt-BR" sz="2800" b="1" dirty="0" smtClean="0">
                <a:solidFill>
                  <a:srgbClr val="FF0000"/>
                </a:solidFill>
                <a:latin typeface="Arial" panose="020B0604020202020204" pitchFamily="34" charset="0"/>
                <a:cs typeface="Arial" panose="020B0604020202020204" pitchFamily="34" charset="0"/>
              </a:rPr>
              <a:t>Teoria do Fogo; </a:t>
            </a:r>
            <a:endParaRPr lang="pt-BR" sz="2800" b="1" dirty="0">
              <a:solidFill>
                <a:srgbClr val="FF0000"/>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56792"/>
            <a:ext cx="2766036" cy="382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tângulo 4"/>
          <p:cNvSpPr/>
          <p:nvPr/>
        </p:nvSpPr>
        <p:spPr>
          <a:xfrm>
            <a:off x="3336348" y="2204864"/>
            <a:ext cx="5268099" cy="2246769"/>
          </a:xfrm>
          <a:prstGeom prst="rect">
            <a:avLst/>
          </a:prstGeom>
        </p:spPr>
        <p:txBody>
          <a:bodyPr wrap="square">
            <a:spAutoFit/>
          </a:bodyPr>
          <a:lstStyle/>
          <a:p>
            <a:pPr lvl="0" algn="ctr">
              <a:spcBef>
                <a:spcPct val="20000"/>
              </a:spcBef>
            </a:pPr>
            <a:r>
              <a:rPr lang="pt-BR" sz="2800" b="1" dirty="0" smtClean="0">
                <a:solidFill>
                  <a:prstClr val="black"/>
                </a:solidFill>
                <a:latin typeface="Arial" panose="020B0604020202020204" pitchFamily="34" charset="0"/>
                <a:cs typeface="Arial" panose="020B0604020202020204" pitchFamily="34" charset="0"/>
              </a:rPr>
              <a:t>O que é fogo</a:t>
            </a:r>
            <a:r>
              <a:rPr lang="pt-BR" sz="2800" dirty="0" smtClean="0">
                <a:solidFill>
                  <a:prstClr val="black"/>
                </a:solidFill>
                <a:latin typeface="Arial" panose="020B0604020202020204" pitchFamily="34" charset="0"/>
                <a:cs typeface="Arial" panose="020B0604020202020204" pitchFamily="34" charset="0"/>
              </a:rPr>
              <a:t>? </a:t>
            </a:r>
          </a:p>
          <a:p>
            <a:pPr lvl="0" algn="ctr">
              <a:spcBef>
                <a:spcPct val="20000"/>
              </a:spcBef>
            </a:pPr>
            <a:endParaRPr lang="pt-BR" sz="2000" dirty="0" smtClean="0">
              <a:solidFill>
                <a:prstClr val="black"/>
              </a:solidFill>
              <a:latin typeface="Arial" panose="020B0604020202020204" pitchFamily="34" charset="0"/>
              <a:cs typeface="Arial" panose="020B0604020202020204" pitchFamily="34" charset="0"/>
            </a:endParaRPr>
          </a:p>
          <a:p>
            <a:pPr lvl="0">
              <a:spcBef>
                <a:spcPct val="20000"/>
              </a:spcBef>
            </a:pPr>
            <a:r>
              <a:rPr lang="pt-BR" sz="2000" dirty="0" smtClean="0">
                <a:solidFill>
                  <a:prstClr val="black"/>
                </a:solidFill>
                <a:latin typeface="Arial" panose="020B0604020202020204" pitchFamily="34" charset="0"/>
                <a:cs typeface="Arial" panose="020B0604020202020204" pitchFamily="34" charset="0"/>
              </a:rPr>
              <a:t>É </a:t>
            </a:r>
            <a:r>
              <a:rPr lang="pt-BR" sz="2000" dirty="0">
                <a:solidFill>
                  <a:prstClr val="black"/>
                </a:solidFill>
                <a:latin typeface="Arial" panose="020B0604020202020204" pitchFamily="34" charset="0"/>
                <a:cs typeface="Arial" panose="020B0604020202020204" pitchFamily="34" charset="0"/>
              </a:rPr>
              <a:t>uma reação química </a:t>
            </a:r>
            <a:r>
              <a:rPr lang="pt-BR" sz="2000" dirty="0" smtClean="0">
                <a:solidFill>
                  <a:prstClr val="black"/>
                </a:solidFill>
                <a:latin typeface="Arial" panose="020B0604020202020204" pitchFamily="34" charset="0"/>
                <a:cs typeface="Arial" panose="020B0604020202020204" pitchFamily="34" charset="0"/>
              </a:rPr>
              <a:t>da matéria </a:t>
            </a:r>
            <a:r>
              <a:rPr lang="pt-BR" sz="2000" dirty="0">
                <a:solidFill>
                  <a:prstClr val="black"/>
                </a:solidFill>
                <a:latin typeface="Arial" panose="020B0604020202020204" pitchFamily="34" charset="0"/>
                <a:cs typeface="Arial" panose="020B0604020202020204" pitchFamily="34" charset="0"/>
              </a:rPr>
              <a:t>que desprende, calor, luz e fumaça de uma combustão. </a:t>
            </a:r>
          </a:p>
          <a:p>
            <a:pPr lvl="0">
              <a:spcBef>
                <a:spcPct val="20000"/>
              </a:spcBef>
            </a:pPr>
            <a:endParaRPr lang="pt-BR"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25031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856984" cy="6624736"/>
          </a:xfrm>
        </p:spPr>
        <p:txBody>
          <a:bodyPr>
            <a:normAutofit fontScale="92500" lnSpcReduction="10000"/>
          </a:bodyPr>
          <a:lstStyle/>
          <a:p>
            <a:pPr algn="l"/>
            <a:r>
              <a:rPr lang="pt-BR" sz="2400" dirty="0" smtClean="0">
                <a:solidFill>
                  <a:srgbClr val="C00000"/>
                </a:solidFill>
                <a:latin typeface="Arial" panose="020B0604020202020204" pitchFamily="34" charset="0"/>
                <a:cs typeface="Arial" panose="020B0604020202020204" pitchFamily="34" charset="0"/>
              </a:rPr>
              <a:t>Combustível: </a:t>
            </a:r>
            <a:r>
              <a:rPr lang="pt-BR" sz="2200" dirty="0" smtClean="0">
                <a:solidFill>
                  <a:schemeClr val="tx1"/>
                </a:solidFill>
                <a:latin typeface="Arial" panose="020B0604020202020204" pitchFamily="34" charset="0"/>
                <a:cs typeface="Arial" panose="020B0604020202020204" pitchFamily="34" charset="0"/>
              </a:rPr>
              <a:t>É o que alimenta o fogo, facilita sua propagação. São materiais </a:t>
            </a:r>
            <a:r>
              <a:rPr lang="pt-BR" sz="2200" dirty="0">
                <a:solidFill>
                  <a:schemeClr val="tx1"/>
                </a:solidFill>
                <a:latin typeface="Arial" panose="020B0604020202020204" pitchFamily="34" charset="0"/>
                <a:cs typeface="Arial" panose="020B0604020202020204" pitchFamily="34" charset="0"/>
              </a:rPr>
              <a:t>sólido,(originados da </a:t>
            </a:r>
            <a:r>
              <a:rPr lang="pt-BR" sz="2200" dirty="0" smtClean="0">
                <a:solidFill>
                  <a:schemeClr val="tx1"/>
                </a:solidFill>
                <a:latin typeface="Arial" panose="020B0604020202020204" pitchFamily="34" charset="0"/>
                <a:cs typeface="Arial" panose="020B0604020202020204" pitchFamily="34" charset="0"/>
              </a:rPr>
              <a:t>lenha, </a:t>
            </a:r>
            <a:r>
              <a:rPr lang="pt-BR" sz="2200" dirty="0">
                <a:solidFill>
                  <a:schemeClr val="tx1"/>
                </a:solidFill>
                <a:latin typeface="Arial" panose="020B0604020202020204" pitchFamily="34" charset="0"/>
                <a:cs typeface="Arial" panose="020B0604020202020204" pitchFamily="34" charset="0"/>
              </a:rPr>
              <a:t>carvão) liquido (acetileno, solvente, gasolina, </a:t>
            </a:r>
            <a:r>
              <a:rPr lang="pt-BR" sz="2200" dirty="0" smtClean="0">
                <a:solidFill>
                  <a:schemeClr val="tx1"/>
                </a:solidFill>
                <a:latin typeface="Arial" panose="020B0604020202020204" pitchFamily="34" charset="0"/>
                <a:cs typeface="Arial" panose="020B0604020202020204" pitchFamily="34" charset="0"/>
              </a:rPr>
              <a:t>benzeno) e gasosos</a:t>
            </a:r>
            <a:r>
              <a:rPr lang="pt-BR" sz="2200" dirty="0">
                <a:solidFill>
                  <a:schemeClr val="tx1"/>
                </a:solidFill>
                <a:latin typeface="Arial" panose="020B0604020202020204" pitchFamily="34" charset="0"/>
                <a:cs typeface="Arial" panose="020B0604020202020204" pitchFamily="34" charset="0"/>
              </a:rPr>
              <a:t> (refino de </a:t>
            </a:r>
            <a:r>
              <a:rPr lang="pt-BR" sz="2200" dirty="0" smtClean="0">
                <a:solidFill>
                  <a:schemeClr val="tx1"/>
                </a:solidFill>
                <a:latin typeface="Arial" panose="020B0604020202020204" pitchFamily="34" charset="0"/>
                <a:cs typeface="Arial" panose="020B0604020202020204" pitchFamily="34" charset="0"/>
              </a:rPr>
              <a:t>petróleo, gás natural)</a:t>
            </a:r>
          </a:p>
          <a:p>
            <a:pPr algn="l"/>
            <a:endParaRPr lang="pt-BR" sz="2600" dirty="0" smtClean="0">
              <a:solidFill>
                <a:srgbClr val="C00000"/>
              </a:solidFill>
              <a:latin typeface="Arial" panose="020B0604020202020204" pitchFamily="34" charset="0"/>
              <a:cs typeface="Arial" panose="020B0604020202020204" pitchFamily="34" charset="0"/>
            </a:endParaRPr>
          </a:p>
          <a:p>
            <a:pPr algn="l"/>
            <a:r>
              <a:rPr lang="pt-BR" sz="2400" dirty="0" smtClean="0">
                <a:solidFill>
                  <a:srgbClr val="C00000"/>
                </a:solidFill>
                <a:latin typeface="Arial" panose="020B0604020202020204" pitchFamily="34" charset="0"/>
                <a:cs typeface="Arial" panose="020B0604020202020204" pitchFamily="34" charset="0"/>
              </a:rPr>
              <a:t>Comburente: </a:t>
            </a:r>
            <a:r>
              <a:rPr lang="pt-BR" sz="2200" dirty="0" smtClean="0">
                <a:solidFill>
                  <a:schemeClr val="tx1"/>
                </a:solidFill>
                <a:latin typeface="Arial" panose="020B0604020202020204" pitchFamily="34" charset="0"/>
                <a:cs typeface="Arial" panose="020B0604020202020204" pitchFamily="34" charset="0"/>
              </a:rPr>
              <a:t>Trata-se do oxigênio, presente em quase todas as combustões.</a:t>
            </a:r>
          </a:p>
          <a:p>
            <a:pPr algn="l"/>
            <a:endParaRPr lang="pt-BR" sz="2400" dirty="0" smtClean="0">
              <a:solidFill>
                <a:srgbClr val="C00000"/>
              </a:solidFill>
            </a:endParaRPr>
          </a:p>
          <a:p>
            <a:pPr algn="l"/>
            <a:r>
              <a:rPr lang="pt-BR" sz="2400" dirty="0" smtClean="0">
                <a:solidFill>
                  <a:srgbClr val="C00000"/>
                </a:solidFill>
                <a:latin typeface="Arial" panose="020B0604020202020204" pitchFamily="34" charset="0"/>
                <a:cs typeface="Arial" panose="020B0604020202020204" pitchFamily="34" charset="0"/>
              </a:rPr>
              <a:t>Calor: </a:t>
            </a:r>
            <a:r>
              <a:rPr lang="pt-BR" sz="2200" dirty="0" smtClean="0">
                <a:solidFill>
                  <a:schemeClr val="tx1"/>
                </a:solidFill>
                <a:latin typeface="Arial" panose="020B0604020202020204" pitchFamily="34" charset="0"/>
                <a:cs typeface="Arial" panose="020B0604020202020204" pitchFamily="34" charset="0"/>
              </a:rPr>
              <a:t>É uma forma de energia térmica provocado por reações física e química. </a:t>
            </a:r>
            <a:r>
              <a:rPr lang="pt-BR" sz="2200" dirty="0">
                <a:solidFill>
                  <a:schemeClr val="tx1"/>
                </a:solidFill>
                <a:latin typeface="Arial" panose="020B0604020202020204" pitchFamily="34" charset="0"/>
                <a:cs typeface="Arial" panose="020B0604020202020204" pitchFamily="34" charset="0"/>
              </a:rPr>
              <a:t>Exp. combustão do gás de cozinha, onde butano ou propano reagem quimicamente com oxigênio</a:t>
            </a:r>
            <a:endParaRPr lang="pt-BR" sz="2200" dirty="0" smtClean="0">
              <a:solidFill>
                <a:schemeClr val="tx1"/>
              </a:solidFill>
              <a:latin typeface="Arial" panose="020B0604020202020204" pitchFamily="34" charset="0"/>
              <a:cs typeface="Arial" panose="020B0604020202020204" pitchFamily="34" charset="0"/>
            </a:endParaRPr>
          </a:p>
          <a:p>
            <a:pPr algn="l"/>
            <a:endParaRPr lang="pt-BR" sz="2400" dirty="0" smtClean="0">
              <a:solidFill>
                <a:srgbClr val="C00000"/>
              </a:solidFill>
              <a:latin typeface="Arial" panose="020B0604020202020204" pitchFamily="34" charset="0"/>
              <a:cs typeface="Arial" panose="020B0604020202020204" pitchFamily="34" charset="0"/>
            </a:endParaRPr>
          </a:p>
          <a:p>
            <a:pPr algn="l"/>
            <a:r>
              <a:rPr lang="pt-BR" sz="2400" dirty="0" smtClean="0">
                <a:solidFill>
                  <a:srgbClr val="C00000"/>
                </a:solidFill>
                <a:latin typeface="Arial" panose="020B0604020202020204" pitchFamily="34" charset="0"/>
                <a:cs typeface="Arial" panose="020B0604020202020204" pitchFamily="34" charset="0"/>
              </a:rPr>
              <a:t>Reação em cadeia: </a:t>
            </a:r>
            <a:r>
              <a:rPr lang="pt-BR" sz="2400" dirty="0" smtClean="0">
                <a:solidFill>
                  <a:schemeClr val="tx1"/>
                </a:solidFill>
                <a:latin typeface="Arial" panose="020B0604020202020204" pitchFamily="34" charset="0"/>
                <a:cs typeface="Arial" panose="020B0604020202020204" pitchFamily="34" charset="0"/>
              </a:rPr>
              <a:t>Une os três elementos criando assim, o efeito continuo de combustão</a:t>
            </a:r>
          </a:p>
          <a:p>
            <a:pPr algn="l"/>
            <a:endParaRPr lang="pt-BR" sz="2400" dirty="0">
              <a:solidFill>
                <a:schemeClr val="tx1"/>
              </a:solidFill>
            </a:endParaRPr>
          </a:p>
          <a:p>
            <a:pPr algn="l"/>
            <a:endParaRPr lang="pt-BR" sz="2400" dirty="0">
              <a:solidFill>
                <a:schemeClr val="tx1"/>
              </a:solidFill>
            </a:endParaRPr>
          </a:p>
          <a:p>
            <a:pPr algn="l"/>
            <a:r>
              <a:rPr lang="pt-BR" sz="2400" dirty="0" smtClean="0">
                <a:solidFill>
                  <a:schemeClr val="tx1"/>
                </a:solidFill>
              </a:rPr>
              <a:t>                       </a:t>
            </a:r>
            <a:r>
              <a:rPr lang="pt-BR" sz="2400" dirty="0" smtClean="0">
                <a:solidFill>
                  <a:srgbClr val="C00000"/>
                </a:solidFill>
                <a:latin typeface="Arial" panose="020B0604020202020204" pitchFamily="34" charset="0"/>
                <a:cs typeface="Arial" panose="020B0604020202020204" pitchFamily="34" charset="0"/>
              </a:rPr>
              <a:t>Triangulo </a:t>
            </a:r>
          </a:p>
          <a:p>
            <a:pPr algn="l"/>
            <a:r>
              <a:rPr lang="pt-BR" sz="2400" dirty="0">
                <a:solidFill>
                  <a:srgbClr val="C00000"/>
                </a:solidFill>
                <a:latin typeface="Arial" panose="020B0604020202020204" pitchFamily="34" charset="0"/>
                <a:cs typeface="Arial" panose="020B0604020202020204" pitchFamily="34" charset="0"/>
              </a:rPr>
              <a:t> </a:t>
            </a:r>
            <a:r>
              <a:rPr lang="pt-BR" sz="2400" dirty="0" smtClean="0">
                <a:solidFill>
                  <a:srgbClr val="C00000"/>
                </a:solidFill>
                <a:latin typeface="Arial" panose="020B0604020202020204" pitchFamily="34" charset="0"/>
                <a:cs typeface="Arial" panose="020B0604020202020204" pitchFamily="34" charset="0"/>
              </a:rPr>
              <a:t>                      do</a:t>
            </a:r>
          </a:p>
          <a:p>
            <a:pPr algn="l"/>
            <a:r>
              <a:rPr lang="pt-BR" sz="2400" dirty="0">
                <a:solidFill>
                  <a:srgbClr val="C00000"/>
                </a:solidFill>
                <a:latin typeface="Arial" panose="020B0604020202020204" pitchFamily="34" charset="0"/>
                <a:cs typeface="Arial" panose="020B0604020202020204" pitchFamily="34" charset="0"/>
              </a:rPr>
              <a:t> </a:t>
            </a:r>
            <a:r>
              <a:rPr lang="pt-BR" sz="2400" dirty="0" smtClean="0">
                <a:solidFill>
                  <a:srgbClr val="C00000"/>
                </a:solidFill>
                <a:latin typeface="Arial" panose="020B0604020202020204" pitchFamily="34" charset="0"/>
                <a:cs typeface="Arial" panose="020B0604020202020204" pitchFamily="34" charset="0"/>
              </a:rPr>
              <a:t>                    Fogo</a:t>
            </a:r>
          </a:p>
          <a:p>
            <a:pPr algn="l"/>
            <a:endParaRPr lang="pt-BR" sz="2400" dirty="0" smtClean="0">
              <a:solidFill>
                <a:srgbClr val="FF0000"/>
              </a:solidFill>
            </a:endParaRPr>
          </a:p>
          <a:p>
            <a:endParaRPr lang="pt-BR" dirty="0">
              <a:solidFill>
                <a:schemeClr val="tx1"/>
              </a:solidFill>
            </a:endParaRPr>
          </a:p>
          <a:p>
            <a:endParaRPr lang="pt-BR" dirty="0" smtClean="0">
              <a:solidFill>
                <a:schemeClr val="tx1"/>
              </a:solidFill>
            </a:endParaRPr>
          </a:p>
          <a:p>
            <a:endParaRPr lang="pt-BR" dirty="0">
              <a:solidFill>
                <a:schemeClr val="tx1"/>
              </a:solidFill>
            </a:endParaRPr>
          </a:p>
          <a:p>
            <a:endParaRPr lang="pt-BR" dirty="0">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2100" y="4379849"/>
            <a:ext cx="2952328"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054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624736"/>
          </a:xfrm>
        </p:spPr>
        <p:txBody>
          <a:bodyPr/>
          <a:lstStyle/>
          <a:p>
            <a:r>
              <a:rPr lang="pt-BR" sz="2800" dirty="0" smtClean="0">
                <a:solidFill>
                  <a:srgbClr val="FF0000"/>
                </a:solidFill>
                <a:latin typeface="Arial" panose="020B0604020202020204" pitchFamily="34" charset="0"/>
                <a:cs typeface="Arial" panose="020B0604020202020204" pitchFamily="34" charset="0"/>
              </a:rPr>
              <a:t>Combustão e temperatura do fogo:</a:t>
            </a:r>
          </a:p>
          <a:p>
            <a:pPr algn="l"/>
            <a:endParaRPr lang="pt-BR" sz="2800" dirty="0" smtClean="0">
              <a:solidFill>
                <a:srgbClr val="C00000"/>
              </a:solidFill>
              <a:latin typeface="Arial" panose="020B0604020202020204" pitchFamily="34" charset="0"/>
              <a:cs typeface="Arial" panose="020B0604020202020204" pitchFamily="34" charset="0"/>
            </a:endParaRPr>
          </a:p>
          <a:p>
            <a:pPr algn="l"/>
            <a:r>
              <a:rPr lang="pt-BR" sz="2200" dirty="0" smtClean="0">
                <a:solidFill>
                  <a:srgbClr val="C00000"/>
                </a:solidFill>
                <a:latin typeface="Arial" pitchFamily="34" charset="0"/>
                <a:cs typeface="Arial" pitchFamily="34" charset="0"/>
              </a:rPr>
              <a:t>Ponto de Fulgor: </a:t>
            </a:r>
            <a:r>
              <a:rPr lang="pt-BR" sz="2000" dirty="0" smtClean="0">
                <a:solidFill>
                  <a:schemeClr val="tx1"/>
                </a:solidFill>
                <a:latin typeface="Arial" pitchFamily="34" charset="0"/>
                <a:cs typeface="Arial" pitchFamily="34" charset="0"/>
              </a:rPr>
              <a:t>É </a:t>
            </a:r>
            <a:r>
              <a:rPr lang="pt-BR" sz="2000" smtClean="0">
                <a:solidFill>
                  <a:schemeClr val="tx1"/>
                </a:solidFill>
                <a:latin typeface="Arial" pitchFamily="34" charset="0"/>
                <a:cs typeface="Arial" pitchFamily="34" charset="0"/>
              </a:rPr>
              <a:t>a </a:t>
            </a:r>
            <a:r>
              <a:rPr lang="pt-BR" sz="2000" smtClean="0">
                <a:solidFill>
                  <a:schemeClr val="tx1"/>
                </a:solidFill>
                <a:latin typeface="Arial" pitchFamily="34" charset="0"/>
                <a:cs typeface="Arial" pitchFamily="34" charset="0"/>
              </a:rPr>
              <a:t>menor temperatura </a:t>
            </a:r>
            <a:r>
              <a:rPr lang="pt-BR" sz="2000" dirty="0" smtClean="0">
                <a:solidFill>
                  <a:schemeClr val="tx1"/>
                </a:solidFill>
                <a:latin typeface="Arial" pitchFamily="34" charset="0"/>
                <a:cs typeface="Arial" pitchFamily="34" charset="0"/>
              </a:rPr>
              <a:t>do combustível, na qual ele desprende vapores suficientes para serem inflamados por uma fonte externa de calor, mas insuficientes para manter a combustão; </a:t>
            </a:r>
            <a:endParaRPr lang="pt-BR" sz="2000" dirty="0" smtClean="0">
              <a:solidFill>
                <a:srgbClr val="C00000"/>
              </a:solidFill>
              <a:latin typeface="Arial" pitchFamily="34" charset="0"/>
              <a:cs typeface="Arial" pitchFamily="34" charset="0"/>
            </a:endParaRPr>
          </a:p>
          <a:p>
            <a:pPr algn="l"/>
            <a:endParaRPr lang="pt-BR" sz="2000" dirty="0">
              <a:solidFill>
                <a:srgbClr val="C00000"/>
              </a:solidFill>
              <a:latin typeface="Arial" panose="020B0604020202020204" pitchFamily="34" charset="0"/>
              <a:cs typeface="Arial" panose="020B0604020202020204" pitchFamily="34" charset="0"/>
            </a:endParaRPr>
          </a:p>
          <a:p>
            <a:pPr lvl="0" algn="l"/>
            <a:r>
              <a:rPr lang="pt-BR" sz="2200" dirty="0" smtClean="0">
                <a:solidFill>
                  <a:srgbClr val="C00000"/>
                </a:solidFill>
                <a:latin typeface="Arial" pitchFamily="34" charset="0"/>
                <a:cs typeface="Arial" pitchFamily="34" charset="0"/>
              </a:rPr>
              <a:t>Ponto </a:t>
            </a:r>
            <a:r>
              <a:rPr lang="pt-BR" sz="2200" dirty="0">
                <a:solidFill>
                  <a:srgbClr val="C00000"/>
                </a:solidFill>
                <a:latin typeface="Arial" pitchFamily="34" charset="0"/>
                <a:cs typeface="Arial" pitchFamily="34" charset="0"/>
              </a:rPr>
              <a:t>de </a:t>
            </a:r>
            <a:r>
              <a:rPr lang="pt-BR" sz="2200" dirty="0" smtClean="0">
                <a:solidFill>
                  <a:srgbClr val="C00000"/>
                </a:solidFill>
                <a:latin typeface="Arial" pitchFamily="34" charset="0"/>
                <a:cs typeface="Arial" pitchFamily="34" charset="0"/>
              </a:rPr>
              <a:t>Combustão: </a:t>
            </a:r>
            <a:r>
              <a:rPr lang="pt-BR" sz="2000" dirty="0" smtClean="0">
                <a:solidFill>
                  <a:srgbClr val="222222"/>
                </a:solidFill>
                <a:latin typeface="Arial" panose="020B0604020202020204" pitchFamily="34" charset="0"/>
                <a:cs typeface="Arial" panose="020B0604020202020204" pitchFamily="34" charset="0"/>
              </a:rPr>
              <a:t>É </a:t>
            </a:r>
            <a:r>
              <a:rPr lang="pt-BR" sz="2000" dirty="0">
                <a:solidFill>
                  <a:srgbClr val="222222"/>
                </a:solidFill>
                <a:latin typeface="Arial" panose="020B0604020202020204" pitchFamily="34" charset="0"/>
                <a:cs typeface="Arial" panose="020B0604020202020204" pitchFamily="34" charset="0"/>
              </a:rPr>
              <a:t>a temperatura mínima necessária para que um combustível desprenda vapores ou gases combustíveis que, combinados com oxigênio do ar e em contato com uma chama ou </a:t>
            </a:r>
            <a:r>
              <a:rPr lang="pt-BR" sz="2000" dirty="0" smtClean="0">
                <a:solidFill>
                  <a:srgbClr val="222222"/>
                </a:solidFill>
                <a:latin typeface="Arial" panose="020B0604020202020204" pitchFamily="34" charset="0"/>
                <a:cs typeface="Arial" panose="020B0604020202020204" pitchFamily="34" charset="0"/>
              </a:rPr>
              <a:t>partícula iluminada externa</a:t>
            </a:r>
            <a:r>
              <a:rPr lang="pt-BR" sz="2000" dirty="0">
                <a:solidFill>
                  <a:srgbClr val="222222"/>
                </a:solidFill>
                <a:latin typeface="Arial" panose="020B0604020202020204" pitchFamily="34" charset="0"/>
                <a:cs typeface="Arial" panose="020B0604020202020204" pitchFamily="34" charset="0"/>
              </a:rPr>
              <a:t>, se inflamam; e mantém-se queimando, mesmo com a retirada </a:t>
            </a:r>
            <a:r>
              <a:rPr lang="pt-BR" sz="2000" dirty="0" smtClean="0">
                <a:solidFill>
                  <a:srgbClr val="222222"/>
                </a:solidFill>
                <a:latin typeface="Arial" panose="020B0604020202020204" pitchFamily="34" charset="0"/>
                <a:cs typeface="Arial" panose="020B0604020202020204" pitchFamily="34" charset="0"/>
              </a:rPr>
              <a:t>do calor;</a:t>
            </a:r>
            <a:endParaRPr lang="pt-BR" sz="2000" dirty="0" smtClean="0">
              <a:solidFill>
                <a:srgbClr val="C00000"/>
              </a:solidFill>
              <a:latin typeface="Arial" pitchFamily="34" charset="0"/>
              <a:cs typeface="Arial" panose="020B0604020202020204" pitchFamily="34" charset="0"/>
            </a:endParaRPr>
          </a:p>
          <a:p>
            <a:pPr lvl="0" algn="l"/>
            <a:endParaRPr lang="pt-BR" sz="2200" dirty="0" smtClean="0">
              <a:solidFill>
                <a:srgbClr val="C00000"/>
              </a:solidFill>
              <a:latin typeface="Arial" pitchFamily="34" charset="0"/>
              <a:cs typeface="Arial" panose="020B0604020202020204" pitchFamily="34" charset="0"/>
            </a:endParaRPr>
          </a:p>
          <a:p>
            <a:pPr lvl="0" algn="l"/>
            <a:r>
              <a:rPr lang="pt-BR" sz="2200" dirty="0" smtClean="0">
                <a:solidFill>
                  <a:srgbClr val="C00000"/>
                </a:solidFill>
                <a:latin typeface="Arial" pitchFamily="34" charset="0"/>
                <a:cs typeface="Arial" panose="020B0604020202020204" pitchFamily="34" charset="0"/>
              </a:rPr>
              <a:t>Ponto de ignição: </a:t>
            </a:r>
            <a:r>
              <a:rPr lang="pt-BR" sz="2000" dirty="0" smtClean="0">
                <a:solidFill>
                  <a:prstClr val="black"/>
                </a:solidFill>
                <a:latin typeface="Arial" panose="020B0604020202020204" pitchFamily="34" charset="0"/>
                <a:cs typeface="Arial" panose="020B0604020202020204" pitchFamily="34" charset="0"/>
              </a:rPr>
              <a:t>É </a:t>
            </a:r>
            <a:r>
              <a:rPr lang="pt-BR" sz="2000" dirty="0">
                <a:solidFill>
                  <a:prstClr val="black"/>
                </a:solidFill>
                <a:latin typeface="Arial" panose="020B0604020202020204" pitchFamily="34" charset="0"/>
                <a:cs typeface="Arial" panose="020B0604020202020204" pitchFamily="34" charset="0"/>
              </a:rPr>
              <a:t>a temperatura mínima, na qual os gases desprendido dos corpos combustível entram em combustão, apenas pelo contato com oxigênio, independente de qualquer outra fonte de calor.</a:t>
            </a:r>
            <a:endParaRPr lang="pt-BR" sz="2000" dirty="0">
              <a:solidFill>
                <a:srgbClr val="C00000"/>
              </a:solidFill>
              <a:latin typeface="Arial" panose="020B0604020202020204" pitchFamily="34" charset="0"/>
              <a:cs typeface="Arial" panose="020B0604020202020204" pitchFamily="34" charset="0"/>
            </a:endParaRPr>
          </a:p>
          <a:p>
            <a:pPr lvl="0" algn="l"/>
            <a:endParaRPr lang="pt-BR" sz="2000" dirty="0">
              <a:solidFill>
                <a:prstClr val="black"/>
              </a:solidFill>
              <a:latin typeface="Arial" panose="020B0604020202020204" pitchFamily="34" charset="0"/>
              <a:cs typeface="Arial" panose="020B0604020202020204" pitchFamily="34" charset="0"/>
            </a:endParaRPr>
          </a:p>
          <a:p>
            <a:pPr lvl="0" algn="l"/>
            <a:endParaRPr lang="pt-BR" sz="2400" dirty="0">
              <a:solidFill>
                <a:srgbClr val="C00000"/>
              </a:solidFill>
              <a:latin typeface="Arial" panose="020B0604020202020204" pitchFamily="34" charset="0"/>
              <a:cs typeface="Arial" panose="020B0604020202020204" pitchFamily="34" charset="0"/>
            </a:endParaRPr>
          </a:p>
          <a:p>
            <a:pPr algn="l"/>
            <a:endParaRPr lang="pt-BR"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673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35496" y="305272"/>
            <a:ext cx="8856984" cy="6552728"/>
          </a:xfrm>
        </p:spPr>
        <p:txBody>
          <a:bodyPr>
            <a:normAutofit/>
          </a:bodyPr>
          <a:lstStyle/>
          <a:p>
            <a:r>
              <a:rPr lang="pt-BR" sz="2800" b="1" dirty="0" smtClean="0">
                <a:solidFill>
                  <a:srgbClr val="FF0000"/>
                </a:solidFill>
                <a:latin typeface="Arial" panose="020B0604020202020204" pitchFamily="34" charset="0"/>
                <a:cs typeface="Arial" panose="020B0604020202020204" pitchFamily="34" charset="0"/>
              </a:rPr>
              <a:t>Combustão;</a:t>
            </a:r>
            <a:endParaRPr lang="pt-BR" sz="2800" b="1" dirty="0">
              <a:solidFill>
                <a:srgbClr val="FF0000"/>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08" y="1085340"/>
            <a:ext cx="8760180" cy="56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71153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7504" y="116632"/>
            <a:ext cx="8928992" cy="6552728"/>
          </a:xfrm>
        </p:spPr>
        <p:txBody>
          <a:bodyPr/>
          <a:lstStyle/>
          <a:p>
            <a:r>
              <a:rPr lang="pt-BR" sz="2800" b="1" dirty="0" smtClean="0">
                <a:solidFill>
                  <a:srgbClr val="FF0000"/>
                </a:solidFill>
                <a:latin typeface="Arial" panose="020B0604020202020204" pitchFamily="34" charset="0"/>
                <a:cs typeface="Arial" panose="020B0604020202020204" pitchFamily="34" charset="0"/>
              </a:rPr>
              <a:t>Propagação do Fogo;</a:t>
            </a:r>
          </a:p>
          <a:p>
            <a:pPr algn="l"/>
            <a:endParaRPr lang="pt-BR" sz="2200" b="1" dirty="0" smtClean="0">
              <a:solidFill>
                <a:srgbClr val="C00000"/>
              </a:solidFill>
              <a:latin typeface="Arial" panose="020B0604020202020204" pitchFamily="34" charset="0"/>
              <a:cs typeface="Arial" panose="020B0604020202020204" pitchFamily="34" charset="0"/>
            </a:endParaRPr>
          </a:p>
          <a:p>
            <a:pPr algn="l"/>
            <a:r>
              <a:rPr lang="pt-BR" sz="2200" b="1" dirty="0" smtClean="0">
                <a:solidFill>
                  <a:srgbClr val="C00000"/>
                </a:solidFill>
                <a:latin typeface="Arial" panose="020B0604020202020204" pitchFamily="34" charset="0"/>
                <a:cs typeface="Arial" panose="020B0604020202020204" pitchFamily="34" charset="0"/>
              </a:rPr>
              <a:t>Condução: </a:t>
            </a:r>
            <a:r>
              <a:rPr lang="pt-BR" sz="2000" dirty="0" smtClean="0">
                <a:solidFill>
                  <a:schemeClr val="tx1"/>
                </a:solidFill>
                <a:latin typeface="Arial" panose="020B0604020202020204" pitchFamily="34" charset="0"/>
                <a:cs typeface="Arial" panose="020B0604020202020204" pitchFamily="34" charset="0"/>
              </a:rPr>
              <a:t>Processo de transferência de calor através do qual energia passa de moléculas em moléculas sem mesmos que sejam deslocadas.</a:t>
            </a:r>
          </a:p>
          <a:p>
            <a:pPr algn="l"/>
            <a:r>
              <a:rPr lang="pt-BR" sz="2000" dirty="0" smtClean="0">
                <a:solidFill>
                  <a:schemeClr val="tx1"/>
                </a:solidFill>
                <a:latin typeface="Arial" panose="020B0604020202020204" pitchFamily="34" charset="0"/>
                <a:cs typeface="Arial" panose="020B0604020202020204" pitchFamily="34" charset="0"/>
              </a:rPr>
              <a:t>Ex. Barra metálica.</a:t>
            </a:r>
          </a:p>
          <a:p>
            <a:pPr algn="l"/>
            <a:endParaRPr lang="pt-BR" sz="2000" dirty="0">
              <a:solidFill>
                <a:srgbClr val="C00000"/>
              </a:solidFill>
              <a:latin typeface="Arial" panose="020B0604020202020204" pitchFamily="34" charset="0"/>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564904"/>
            <a:ext cx="8712968" cy="4074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957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2725</TotalTime>
  <Words>1411</Words>
  <Application>Microsoft Office PowerPoint</Application>
  <PresentationFormat>Apresentação na tela (4:3)</PresentationFormat>
  <Paragraphs>286</Paragraphs>
  <Slides>37</Slides>
  <Notes>0</Notes>
  <HiddenSlides>0</HiddenSlides>
  <MMClips>0</MMClips>
  <ScaleCrop>false</ScaleCrop>
  <HeadingPairs>
    <vt:vector size="4" baseType="variant">
      <vt:variant>
        <vt:lpstr>Tema</vt:lpstr>
      </vt:variant>
      <vt:variant>
        <vt:i4>1</vt:i4>
      </vt:variant>
      <vt:variant>
        <vt:lpstr>Títulos de slides</vt:lpstr>
      </vt:variant>
      <vt:variant>
        <vt:i4>37</vt:i4>
      </vt:variant>
    </vt:vector>
  </HeadingPairs>
  <TitlesOfParts>
    <vt:vector size="38"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Bravo 2</dc:creator>
  <cp:lastModifiedBy>Bravo 2</cp:lastModifiedBy>
  <cp:revision>132</cp:revision>
  <dcterms:created xsi:type="dcterms:W3CDTF">2017-08-19T00:17:57Z</dcterms:created>
  <dcterms:modified xsi:type="dcterms:W3CDTF">2018-03-27T06:12:54Z</dcterms:modified>
</cp:coreProperties>
</file>